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6" r:id="rId5"/>
    <p:sldMasterId id="2147483652" r:id="rId6"/>
    <p:sldMasterId id="2147483654" r:id="rId7"/>
  </p:sldMasterIdLst>
  <p:notesMasterIdLst>
    <p:notesMasterId r:id="rId36"/>
  </p:notesMasterIdLst>
  <p:sldIdLst>
    <p:sldId id="296" r:id="rId8"/>
    <p:sldId id="297" r:id="rId9"/>
    <p:sldId id="262" r:id="rId10"/>
    <p:sldId id="263" r:id="rId11"/>
    <p:sldId id="264" r:id="rId12"/>
    <p:sldId id="294" r:id="rId13"/>
    <p:sldId id="295" r:id="rId14"/>
    <p:sldId id="281" r:id="rId15"/>
    <p:sldId id="279" r:id="rId16"/>
    <p:sldId id="282" r:id="rId17"/>
    <p:sldId id="269" r:id="rId18"/>
    <p:sldId id="273" r:id="rId19"/>
    <p:sldId id="275" r:id="rId20"/>
    <p:sldId id="274" r:id="rId21"/>
    <p:sldId id="276" r:id="rId22"/>
    <p:sldId id="277" r:id="rId23"/>
    <p:sldId id="278" r:id="rId24"/>
    <p:sldId id="280" r:id="rId25"/>
    <p:sldId id="283" r:id="rId26"/>
    <p:sldId id="285" r:id="rId27"/>
    <p:sldId id="286" r:id="rId28"/>
    <p:sldId id="287" r:id="rId29"/>
    <p:sldId id="288" r:id="rId30"/>
    <p:sldId id="289" r:id="rId31"/>
    <p:sldId id="290" r:id="rId32"/>
    <p:sldId id="291" r:id="rId33"/>
    <p:sldId id="258" r:id="rId34"/>
    <p:sldId id="259" r:id="rId3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2544" userDrawn="1">
          <p15:clr>
            <a:srgbClr val="A4A3A4"/>
          </p15:clr>
        </p15:guide>
        <p15:guide id="3" pos="480" userDrawn="1">
          <p15:clr>
            <a:srgbClr val="A4A3A4"/>
          </p15:clr>
        </p15:guide>
        <p15:guide id="4" pos="432" userDrawn="1">
          <p15:clr>
            <a:srgbClr val="A4A3A4"/>
          </p15:clr>
        </p15:guide>
        <p15:guide id="5" pos="6600" userDrawn="1">
          <p15:clr>
            <a:srgbClr val="A4A3A4"/>
          </p15:clr>
        </p15:guide>
        <p15:guide id="6" pos="7320" userDrawn="1">
          <p15:clr>
            <a:srgbClr val="A4A3A4"/>
          </p15:clr>
        </p15:guide>
        <p15:guide id="7" orient="horz" pos="2664" userDrawn="1">
          <p15:clr>
            <a:srgbClr val="A4A3A4"/>
          </p15:clr>
        </p15:guide>
        <p15:guide id="8" orient="horz" pos="1488" userDrawn="1">
          <p15:clr>
            <a:srgbClr val="A4A3A4"/>
          </p15:clr>
        </p15:guide>
        <p15:guide id="9" orient="horz" pos="1920" userDrawn="1">
          <p15:clr>
            <a:srgbClr val="A4A3A4"/>
          </p15:clr>
        </p15:guide>
        <p15:guide id="10" orient="horz" pos="4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12C34E-A00B-D330-1686-9945357FE0A7}" name="Claire BRAMLEY - ESMO" initials="CBE" userId="S::claire.bramley@esmo.org::1449f545-f185-4463-b7c5-c0d0586de482" providerId="AD"/>
  <p188:author id="{CBDF9E9A-8A2C-4A9F-0467-B1881261203A}" name="Valerie LAFOREST - ESMO" initials="VLE" userId="S::valerie.laforest@esmo.org::b5b273b5-cf36-4780-b6c2-76f5826419a6" providerId="AD"/>
  <p188:author id="{9CB993A4-F5F9-73CB-0863-A751361BF807}" name="Ioanna NTAI - ESMO" initials="INE" userId="S::ioanna.ntai@esmo.org::e50bbfaa-bd12-4941-9e80-2b7319be2005" providerId="AD"/>
  <p188:author id="{6C366DC8-C8FD-C5A0-238D-735F09C8DC1E}" name="Francesco RHO - ESMO" initials="FRE" userId="S::francesco.rho@esmo.org::ad769db0-bce7-4ff5-a3dd-ed77768abe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3F3F4"/>
    <a:srgbClr val="D1EBEC"/>
    <a:srgbClr val="1D5271"/>
    <a:srgbClr val="F1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9" autoAdjust="0"/>
    <p:restoredTop sz="97073" autoAdjust="0"/>
  </p:normalViewPr>
  <p:slideViewPr>
    <p:cSldViewPr snapToGrid="0">
      <p:cViewPr varScale="1">
        <p:scale>
          <a:sx n="113" d="100"/>
          <a:sy n="113" d="100"/>
        </p:scale>
        <p:origin x="468" y="102"/>
      </p:cViewPr>
      <p:guideLst>
        <p:guide orient="horz" pos="456"/>
        <p:guide pos="2544"/>
        <p:guide pos="480"/>
        <p:guide pos="432"/>
        <p:guide pos="6600"/>
        <p:guide pos="7320"/>
        <p:guide orient="horz" pos="2664"/>
        <p:guide orient="horz" pos="1488"/>
        <p:guide orient="horz" pos="1920"/>
        <p:guide orient="horz" pos="420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982C2-AB2E-4C5D-B7BE-D4BFF182367E}" type="datetimeFigureOut">
              <a:rPr lang="en-CH" smtClean="0"/>
              <a:t>22/08/2024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2B45E-A2F3-4EA5-9CD2-C76316A67F3B}" type="slidenum">
              <a:rPr lang="en-CH" smtClean="0"/>
              <a:t>‹#›</a:t>
            </a:fld>
            <a:endParaRPr lang="en-CH"/>
          </a:p>
        </p:txBody>
      </p:sp>
    </p:spTree>
    <p:extLst>
      <p:ext uri="{BB962C8B-B14F-4D97-AF65-F5344CB8AC3E}">
        <p14:creationId xmlns:p14="http://schemas.microsoft.com/office/powerpoint/2010/main" val="16652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nnalsofoncology.org/article/S0923-7534(22)04781-0/fulltex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nnalsofoncology.org/article/S0923-7534(19)34932-4/full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smo.org/guidelines/esmo-mcbs/esmo-mcbs-evaluation-form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nnalsofoncology.org/article/S0923-7534(22)04781-0/fulltex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esmo.org/guidelines/esmo-mcbs/esmo-mcbs-evaluation-forms" TargetMode="External"/><Relationship Id="rId4" Type="http://schemas.openxmlformats.org/officeDocument/2006/relationships/hyperlink" Target="https://www.annalsofoncology.org/article/S0923-7534(19)34932-4/fulltex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nnalsofoncology.org/article/S0923-7534(22)04781-0/fulltex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smo.org/guidelines/esmo-mcbs/esmo-mcbs-evaluation-forms" TargetMode="External"/><Relationship Id="rId4" Type="http://schemas.openxmlformats.org/officeDocument/2006/relationships/hyperlink" Target="https://www.annalsofoncology.org/article/S0923-7534(19)34932-4/fulltex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nnalsofoncology.org/article/S0923-7534(22)04781-0/full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esmo.org/guidelines/esmo-mcbs/esmo-mcbs-evaluation-forms" TargetMode="External"/><Relationship Id="rId4" Type="http://schemas.openxmlformats.org/officeDocument/2006/relationships/hyperlink" Target="https://www.annalsofoncology.org/article/S0923-7534(19)34932-4/full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12B45E-A2F3-4EA5-9CD2-C76316A67F3B}" type="slidenum">
              <a:rPr lang="en-CH" smtClean="0"/>
              <a:t>2</a:t>
            </a:fld>
            <a:endParaRPr lang="en-CH"/>
          </a:p>
        </p:txBody>
      </p:sp>
    </p:spTree>
    <p:extLst>
      <p:ext uri="{BB962C8B-B14F-4D97-AF65-F5344CB8AC3E}">
        <p14:creationId xmlns:p14="http://schemas.microsoft.com/office/powerpoint/2010/main" val="311378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712B45E-A2F3-4EA5-9CD2-C76316A67F3B}" type="slidenum">
              <a:rPr lang="en-CH" smtClean="0"/>
              <a:t>11</a:t>
            </a:fld>
            <a:endParaRPr lang="en-CH"/>
          </a:p>
        </p:txBody>
      </p:sp>
    </p:spTree>
    <p:extLst>
      <p:ext uri="{BB962C8B-B14F-4D97-AF65-F5344CB8AC3E}">
        <p14:creationId xmlns:p14="http://schemas.microsoft.com/office/powerpoint/2010/main" val="270640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712B45E-A2F3-4EA5-9CD2-C76316A67F3B}" type="slidenum">
              <a:rPr lang="en-CH" smtClean="0"/>
              <a:t>12</a:t>
            </a:fld>
            <a:endParaRPr lang="en-CH"/>
          </a:p>
        </p:txBody>
      </p:sp>
    </p:spTree>
    <p:extLst>
      <p:ext uri="{BB962C8B-B14F-4D97-AF65-F5344CB8AC3E}">
        <p14:creationId xmlns:p14="http://schemas.microsoft.com/office/powerpoint/2010/main" val="168975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712B45E-A2F3-4EA5-9CD2-C76316A67F3B}" type="slidenum">
              <a:rPr lang="en-CH" smtClean="0"/>
              <a:t>15</a:t>
            </a:fld>
            <a:endParaRPr lang="en-CH"/>
          </a:p>
        </p:txBody>
      </p:sp>
    </p:spTree>
    <p:extLst>
      <p:ext uri="{BB962C8B-B14F-4D97-AF65-F5344CB8AC3E}">
        <p14:creationId xmlns:p14="http://schemas.microsoft.com/office/powerpoint/2010/main" val="225716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712B45E-A2F3-4EA5-9CD2-C76316A67F3B}" type="slidenum">
              <a:rPr lang="en-CH" smtClean="0"/>
              <a:t>16</a:t>
            </a:fld>
            <a:endParaRPr lang="en-CH"/>
          </a:p>
        </p:txBody>
      </p:sp>
    </p:spTree>
    <p:extLst>
      <p:ext uri="{BB962C8B-B14F-4D97-AF65-F5344CB8AC3E}">
        <p14:creationId xmlns:p14="http://schemas.microsoft.com/office/powerpoint/2010/main" val="2805641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3712B45E-A2F3-4EA5-9CD2-C76316A67F3B}" type="slidenum">
              <a:rPr lang="en-CH" smtClean="0"/>
              <a:t>17</a:t>
            </a:fld>
            <a:endParaRPr lang="en-CH"/>
          </a:p>
        </p:txBody>
      </p:sp>
    </p:spTree>
    <p:extLst>
      <p:ext uri="{BB962C8B-B14F-4D97-AF65-F5344CB8AC3E}">
        <p14:creationId xmlns:p14="http://schemas.microsoft.com/office/powerpoint/2010/main" val="178137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12B45E-A2F3-4EA5-9CD2-C76316A67F3B}" type="slidenum">
              <a:rPr lang="en-CH" smtClean="0"/>
              <a:t>20</a:t>
            </a:fld>
            <a:endParaRPr lang="en-CH"/>
          </a:p>
        </p:txBody>
      </p:sp>
    </p:spTree>
    <p:extLst>
      <p:ext uri="{BB962C8B-B14F-4D97-AF65-F5344CB8AC3E}">
        <p14:creationId xmlns:p14="http://schemas.microsoft.com/office/powerpoint/2010/main" val="172341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12B45E-A2F3-4EA5-9CD2-C76316A67F3B}" type="slidenum">
              <a:rPr lang="en-CH" smtClean="0"/>
              <a:t>3</a:t>
            </a:fld>
            <a:endParaRPr lang="en-CH"/>
          </a:p>
        </p:txBody>
      </p:sp>
    </p:spTree>
    <p:extLst>
      <p:ext uri="{BB962C8B-B14F-4D97-AF65-F5344CB8AC3E}">
        <p14:creationId xmlns:p14="http://schemas.microsoft.com/office/powerpoint/2010/main" val="341865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12B45E-A2F3-4EA5-9CD2-C76316A67F3B}" type="slidenum">
              <a:rPr lang="en-CH" smtClean="0"/>
              <a:t>4</a:t>
            </a:fld>
            <a:endParaRPr lang="en-CH"/>
          </a:p>
        </p:txBody>
      </p:sp>
    </p:spTree>
    <p:extLst>
      <p:ext uri="{BB962C8B-B14F-4D97-AF65-F5344CB8AC3E}">
        <p14:creationId xmlns:p14="http://schemas.microsoft.com/office/powerpoint/2010/main" val="131394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12B45E-A2F3-4EA5-9CD2-C76316A67F3B}" type="slidenum">
              <a:rPr lang="en-CH" smtClean="0"/>
              <a:t>5</a:t>
            </a:fld>
            <a:endParaRPr lang="en-CH"/>
          </a:p>
        </p:txBody>
      </p:sp>
    </p:spTree>
    <p:extLst>
      <p:ext uri="{BB962C8B-B14F-4D97-AF65-F5344CB8AC3E}">
        <p14:creationId xmlns:p14="http://schemas.microsoft.com/office/powerpoint/2010/main" val="123898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err="1">
                <a:solidFill>
                  <a:schemeClr val="tx1">
                    <a:lumMod val="50000"/>
                    <a:lumOff val="50000"/>
                  </a:schemeClr>
                </a:solidFill>
              </a:rPr>
              <a:t>a</a:t>
            </a:r>
            <a:r>
              <a:rPr lang="en-US" sz="1200" dirty="0" err="1">
                <a:solidFill>
                  <a:schemeClr val="tx1">
                    <a:lumMod val="50000"/>
                    <a:lumOff val="50000"/>
                  </a:schemeClr>
                </a:solidFill>
              </a:rPr>
              <a:t>Smoker</a:t>
            </a:r>
            <a:r>
              <a:rPr lang="en-US" sz="1200" dirty="0">
                <a:solidFill>
                  <a:schemeClr val="tx1">
                    <a:lumMod val="50000"/>
                    <a:lumOff val="50000"/>
                  </a:schemeClr>
                </a:solidFill>
              </a:rPr>
              <a:t> = smoking all kinds of tobacco; never smoker ≤100 cigarettes in a lifetime. </a:t>
            </a:r>
            <a:endParaRPr lang="en-US" sz="1200" baseline="30000" dirty="0">
              <a:solidFill>
                <a:schemeClr val="tx1">
                  <a:lumMod val="50000"/>
                  <a:lumOff val="50000"/>
                </a:schemeClr>
              </a:solidFill>
            </a:endParaRPr>
          </a:p>
          <a:p>
            <a:r>
              <a:rPr lang="en-US" sz="1200" baseline="30000" dirty="0" err="1">
                <a:solidFill>
                  <a:schemeClr val="tx1">
                    <a:lumMod val="50000"/>
                    <a:lumOff val="50000"/>
                  </a:schemeClr>
                </a:solidFill>
              </a:rPr>
              <a:t>b</a:t>
            </a:r>
            <a:r>
              <a:rPr lang="en-US" sz="1200" dirty="0" err="1">
                <a:solidFill>
                  <a:schemeClr val="tx1">
                    <a:lumMod val="50000"/>
                    <a:lumOff val="50000"/>
                  </a:schemeClr>
                </a:solidFill>
              </a:rPr>
              <a:t>Please</a:t>
            </a:r>
            <a:r>
              <a:rPr lang="en-US" sz="1200" dirty="0">
                <a:solidFill>
                  <a:schemeClr val="tx1">
                    <a:lumMod val="50000"/>
                    <a:lumOff val="50000"/>
                  </a:schemeClr>
                </a:solidFill>
              </a:rPr>
              <a:t> see the ESMO CPG on oncogene-addicted </a:t>
            </a:r>
            <a:r>
              <a:rPr lang="en-US" sz="1200" dirty="0" err="1">
                <a:solidFill>
                  <a:schemeClr val="tx1">
                    <a:lumMod val="50000"/>
                    <a:lumOff val="50000"/>
                  </a:schemeClr>
                </a:solidFill>
              </a:rPr>
              <a:t>mNSCLC</a:t>
            </a:r>
            <a:r>
              <a:rPr lang="en-US" sz="1200" dirty="0">
                <a:solidFill>
                  <a:schemeClr val="tx1">
                    <a:lumMod val="50000"/>
                    <a:lumOff val="50000"/>
                  </a:schemeClr>
                </a:solidFill>
              </a:rPr>
              <a:t> for MET/EGFR ex20ins/KRAS/NTRK/HER2 testing necessary for second-line treatment options and the decision rationale for platinum-doublet </a:t>
            </a:r>
            <a:r>
              <a:rPr lang="en-US" sz="1200" dirty="0" err="1">
                <a:solidFill>
                  <a:schemeClr val="tx1">
                    <a:lumMod val="50000"/>
                    <a:lumOff val="50000"/>
                  </a:schemeClr>
                </a:solidFill>
              </a:rPr>
              <a:t>ChT</a:t>
            </a:r>
            <a:r>
              <a:rPr lang="en-US" sz="1200" dirty="0">
                <a:solidFill>
                  <a:schemeClr val="tx1">
                    <a:lumMod val="50000"/>
                    <a:lumOff val="50000"/>
                  </a:schemeClr>
                </a:solidFill>
              </a:rPr>
              <a:t>, immunotherapy monotherapy or chemo-immunotherapy. (Hendriks, 2023; </a:t>
            </a:r>
            <a:r>
              <a:rPr lang="en-US"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1200" dirty="0">
                <a:solidFill>
                  <a:schemeClr val="tx1">
                    <a:lumMod val="50000"/>
                    <a:lumOff val="50000"/>
                  </a:schemeClr>
                </a:solidFill>
              </a:rPr>
              <a:t>).</a:t>
            </a:r>
          </a:p>
        </p:txBody>
      </p:sp>
      <p:sp>
        <p:nvSpPr>
          <p:cNvPr id="4" name="Slide Number Placeholder 3"/>
          <p:cNvSpPr>
            <a:spLocks noGrp="1"/>
          </p:cNvSpPr>
          <p:nvPr>
            <p:ph type="sldNum" sz="quarter" idx="5"/>
          </p:nvPr>
        </p:nvSpPr>
        <p:spPr/>
        <p:txBody>
          <a:bodyPr/>
          <a:lstStyle/>
          <a:p>
            <a:fld id="{3712B45E-A2F3-4EA5-9CD2-C76316A67F3B}" type="slidenum">
              <a:rPr lang="en-CH" smtClean="0"/>
              <a:t>6</a:t>
            </a:fld>
            <a:endParaRPr lang="en-CH"/>
          </a:p>
        </p:txBody>
      </p:sp>
    </p:spTree>
    <p:extLst>
      <p:ext uri="{BB962C8B-B14F-4D97-AF65-F5344CB8AC3E}">
        <p14:creationId xmlns:p14="http://schemas.microsoft.com/office/powerpoint/2010/main" val="389196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err="1">
                <a:solidFill>
                  <a:schemeClr val="tx1">
                    <a:lumMod val="50000"/>
                    <a:lumOff val="50000"/>
                  </a:schemeClr>
                </a:solidFill>
              </a:rPr>
              <a:t>a</a:t>
            </a:r>
            <a:r>
              <a:rPr lang="en-US" sz="1200" dirty="0" err="1">
                <a:solidFill>
                  <a:schemeClr val="tx1">
                    <a:lumMod val="50000"/>
                    <a:lumOff val="50000"/>
                  </a:schemeClr>
                </a:solidFill>
              </a:rPr>
              <a:t>For</a:t>
            </a:r>
            <a:r>
              <a:rPr lang="en-US" sz="1200" dirty="0">
                <a:solidFill>
                  <a:schemeClr val="tx1">
                    <a:lumMod val="50000"/>
                    <a:lumOff val="50000"/>
                  </a:schemeClr>
                </a:solidFill>
              </a:rPr>
              <a:t> atezolizumab, PDL1 ≥50% on TCs or ≥10% on tumour-infiltrating </a:t>
            </a:r>
            <a:r>
              <a:rPr lang="en-US" sz="1200" dirty="0" err="1">
                <a:solidFill>
                  <a:schemeClr val="tx1">
                    <a:lumMod val="50000"/>
                    <a:lumOff val="50000"/>
                  </a:schemeClr>
                </a:solidFill>
              </a:rPr>
              <a:t>Ics</a:t>
            </a:r>
            <a:r>
              <a:rPr lang="en-US" sz="1200" dirty="0">
                <a:solidFill>
                  <a:schemeClr val="tx1">
                    <a:lumMod val="50000"/>
                    <a:lumOff val="50000"/>
                  </a:schemeClr>
                </a:solidFill>
              </a:rPr>
              <a:t>. </a:t>
            </a:r>
          </a:p>
          <a:p>
            <a:r>
              <a:rPr lang="en-US" sz="1200" baseline="30000" dirty="0" err="1">
                <a:solidFill>
                  <a:schemeClr val="tx1">
                    <a:lumMod val="50000"/>
                    <a:lumOff val="50000"/>
                  </a:schemeClr>
                </a:solidFill>
              </a:rPr>
              <a:t>b</a:t>
            </a:r>
            <a:r>
              <a:rPr lang="en-US" sz="1200" dirty="0" err="1">
                <a:solidFill>
                  <a:schemeClr val="tx1">
                    <a:lumMod val="50000"/>
                    <a:lumOff val="50000"/>
                  </a:schemeClr>
                </a:solidFill>
              </a:rPr>
              <a:t>ESMO</a:t>
            </a:r>
            <a:r>
              <a:rPr lang="en-US" sz="1200" dirty="0">
                <a:solidFill>
                  <a:schemeClr val="tx1">
                    <a:lumMod val="50000"/>
                    <a:lumOff val="50000"/>
                  </a:schemeClr>
                </a:solidFill>
              </a:rPr>
              <a:t>-MCBS v1.1 (</a:t>
            </a:r>
            <a:r>
              <a:rPr lang="en-US" sz="1200" dirty="0" err="1">
                <a:solidFill>
                  <a:schemeClr val="tx1">
                    <a:lumMod val="50000"/>
                    <a:lumOff val="50000"/>
                  </a:schemeClr>
                </a:solidFill>
              </a:rPr>
              <a:t>Cherny</a:t>
            </a:r>
            <a:r>
              <a:rPr lang="en-US" sz="1200" dirty="0">
                <a:solidFill>
                  <a:schemeClr val="tx1">
                    <a:lumMod val="50000"/>
                    <a:lumOff val="50000"/>
                  </a:schemeClr>
                </a:solidFill>
              </a:rPr>
              <a:t>, 2017; </a:t>
            </a:r>
            <a:r>
              <a:rPr lang="en-US"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https://www.annalsofoncology.org/article/S0923-7534(19)34932-4/fulltext</a:t>
            </a:r>
            <a:r>
              <a:rPr lang="en-US" sz="1200" dirty="0">
                <a:solidFill>
                  <a:schemeClr val="tx1">
                    <a:lumMod val="50000"/>
                    <a:lumOff val="50000"/>
                  </a:schemeClr>
                </a:solidFill>
              </a:rPr>
              <a:t>) was used to calculate scores for new therapies/indications approved by the EMA or FDA. The scores have been calculated by the ESMO-MCBS Working Group and validated by the ESMO Guidelines Committee (</a:t>
            </a:r>
            <a:r>
              <a:rPr lang="en-US"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https://www.esmo.org/guidelines/esmo-mcbs/esmo-mcbs-evaluation-forms</a:t>
            </a:r>
            <a:r>
              <a:rPr lang="en-US" sz="1200" dirty="0">
                <a:solidFill>
                  <a:schemeClr val="tx1">
                    <a:lumMod val="50000"/>
                    <a:lumOff val="50000"/>
                  </a:schemeClr>
                </a:solidFill>
              </a:rPr>
              <a:t>). </a:t>
            </a:r>
          </a:p>
          <a:p>
            <a:r>
              <a:rPr lang="en-US" sz="1200" baseline="30000" dirty="0" err="1">
                <a:solidFill>
                  <a:schemeClr val="tx1">
                    <a:lumMod val="50000"/>
                    <a:lumOff val="50000"/>
                  </a:schemeClr>
                </a:solidFill>
              </a:rPr>
              <a:t>c</a:t>
            </a:r>
            <a:r>
              <a:rPr lang="en-US" sz="1200" dirty="0" err="1">
                <a:solidFill>
                  <a:schemeClr val="tx1">
                    <a:lumMod val="50000"/>
                    <a:lumOff val="50000"/>
                  </a:schemeClr>
                </a:solidFill>
              </a:rPr>
              <a:t>Cemiplimab</a:t>
            </a:r>
            <a:r>
              <a:rPr lang="en-US" sz="1200" dirty="0">
                <a:solidFill>
                  <a:schemeClr val="tx1">
                    <a:lumMod val="50000"/>
                    <a:lumOff val="50000"/>
                  </a:schemeClr>
                </a:solidFill>
              </a:rPr>
              <a:t>–platinum-doublet </a:t>
            </a:r>
            <a:r>
              <a:rPr lang="en-US" sz="1200" dirty="0" err="1">
                <a:solidFill>
                  <a:schemeClr val="tx1">
                    <a:lumMod val="50000"/>
                    <a:lumOff val="50000"/>
                  </a:schemeClr>
                </a:solidFill>
              </a:rPr>
              <a:t>ChT</a:t>
            </a:r>
            <a:r>
              <a:rPr lang="en-US" sz="1200" dirty="0">
                <a:solidFill>
                  <a:schemeClr val="tx1">
                    <a:lumMod val="50000"/>
                    <a:lumOff val="50000"/>
                  </a:schemeClr>
                </a:solidFill>
              </a:rPr>
              <a:t> is FDA approved with EMA approval in patients with PD-L1 expression in ≥1% of tumour cells. </a:t>
            </a:r>
          </a:p>
          <a:p>
            <a:r>
              <a:rPr lang="en-US" sz="1200" baseline="30000" dirty="0" err="1">
                <a:solidFill>
                  <a:schemeClr val="tx1">
                    <a:lumMod val="50000"/>
                    <a:lumOff val="50000"/>
                  </a:schemeClr>
                </a:solidFill>
              </a:rPr>
              <a:t>d</a:t>
            </a:r>
            <a:r>
              <a:rPr lang="en-US" sz="1200" dirty="0" err="1">
                <a:solidFill>
                  <a:schemeClr val="tx1">
                    <a:lumMod val="50000"/>
                    <a:lumOff val="50000"/>
                  </a:schemeClr>
                </a:solidFill>
              </a:rPr>
              <a:t>FDA</a:t>
            </a:r>
            <a:r>
              <a:rPr lang="en-US" sz="1200" dirty="0">
                <a:solidFill>
                  <a:schemeClr val="tx1">
                    <a:lumMod val="50000"/>
                    <a:lumOff val="50000"/>
                  </a:schemeClr>
                </a:solidFill>
              </a:rPr>
              <a:t> approved, not EMA approved. </a:t>
            </a:r>
          </a:p>
          <a:p>
            <a:r>
              <a:rPr lang="en-US" sz="1200" baseline="30000" dirty="0" err="1">
                <a:solidFill>
                  <a:schemeClr val="tx1">
                    <a:lumMod val="50000"/>
                    <a:lumOff val="50000"/>
                  </a:schemeClr>
                </a:solidFill>
              </a:rPr>
              <a:t>e</a:t>
            </a:r>
            <a:r>
              <a:rPr lang="en-US" sz="1200" dirty="0" err="1">
                <a:solidFill>
                  <a:schemeClr val="tx1">
                    <a:lumMod val="50000"/>
                    <a:lumOff val="50000"/>
                  </a:schemeClr>
                </a:solidFill>
              </a:rPr>
              <a:t>If</a:t>
            </a:r>
            <a:r>
              <a:rPr lang="en-US" sz="1200" dirty="0">
                <a:solidFill>
                  <a:schemeClr val="tx1">
                    <a:lumMod val="50000"/>
                    <a:lumOff val="50000"/>
                  </a:schemeClr>
                </a:solidFill>
              </a:rPr>
              <a:t> </a:t>
            </a:r>
            <a:r>
              <a:rPr lang="en-US" sz="1200" dirty="0" err="1">
                <a:solidFill>
                  <a:schemeClr val="tx1">
                    <a:lumMod val="50000"/>
                    <a:lumOff val="50000"/>
                  </a:schemeClr>
                </a:solidFill>
              </a:rPr>
              <a:t>oligoprogression</a:t>
            </a:r>
            <a:r>
              <a:rPr lang="en-US" sz="1200" dirty="0">
                <a:solidFill>
                  <a:schemeClr val="tx1">
                    <a:lumMod val="50000"/>
                    <a:lumOff val="50000"/>
                  </a:schemeClr>
                </a:solidFill>
              </a:rPr>
              <a:t>, consider local therapy and continue systemic therapy. </a:t>
            </a:r>
          </a:p>
          <a:p>
            <a:r>
              <a:rPr lang="en-US" sz="1200" baseline="30000" dirty="0" err="1">
                <a:solidFill>
                  <a:schemeClr val="tx1">
                    <a:lumMod val="50000"/>
                    <a:lumOff val="50000"/>
                  </a:schemeClr>
                </a:solidFill>
              </a:rPr>
              <a:t>f</a:t>
            </a:r>
            <a:r>
              <a:rPr lang="en-US" sz="1200" dirty="0" err="1">
                <a:solidFill>
                  <a:schemeClr val="tx1">
                    <a:lumMod val="50000"/>
                    <a:lumOff val="50000"/>
                  </a:schemeClr>
                </a:solidFill>
              </a:rPr>
              <a:t>Selection</a:t>
            </a:r>
            <a:r>
              <a:rPr lang="en-US" sz="1200" dirty="0">
                <a:solidFill>
                  <a:schemeClr val="tx1">
                    <a:lumMod val="50000"/>
                    <a:lumOff val="50000"/>
                  </a:schemeClr>
                </a:solidFill>
              </a:rPr>
              <a:t> of type of </a:t>
            </a:r>
            <a:r>
              <a:rPr lang="en-US" sz="1200" dirty="0" err="1">
                <a:solidFill>
                  <a:schemeClr val="tx1">
                    <a:lumMod val="50000"/>
                    <a:lumOff val="50000"/>
                  </a:schemeClr>
                </a:solidFill>
              </a:rPr>
              <a:t>ChT</a:t>
            </a:r>
            <a:r>
              <a:rPr lang="en-US" sz="1200" dirty="0">
                <a:solidFill>
                  <a:schemeClr val="tx1">
                    <a:lumMod val="50000"/>
                    <a:lumOff val="50000"/>
                  </a:schemeClr>
                </a:solidFill>
              </a:rPr>
              <a:t> also dependent on first-line therapy.</a:t>
            </a:r>
          </a:p>
          <a:p>
            <a:r>
              <a:rPr lang="en-US" sz="1200" baseline="30000" dirty="0" err="1">
                <a:solidFill>
                  <a:schemeClr val="tx1">
                    <a:lumMod val="50000"/>
                    <a:lumOff val="50000"/>
                  </a:schemeClr>
                </a:solidFill>
              </a:rPr>
              <a:t>g</a:t>
            </a:r>
            <a:r>
              <a:rPr lang="en-US" sz="1200" dirty="0" err="1">
                <a:solidFill>
                  <a:schemeClr val="tx1">
                    <a:lumMod val="50000"/>
                    <a:lumOff val="50000"/>
                  </a:schemeClr>
                </a:solidFill>
              </a:rPr>
              <a:t>Re</a:t>
            </a:r>
            <a:r>
              <a:rPr lang="en-US" sz="1200" dirty="0">
                <a:solidFill>
                  <a:schemeClr val="tx1">
                    <a:lumMod val="50000"/>
                    <a:lumOff val="50000"/>
                  </a:schemeClr>
                </a:solidFill>
              </a:rPr>
              <a:t>-challenge with PD-L1 might be considered if ICI was discontinued previously, but not for progressive disease or severe toxicity. </a:t>
            </a:r>
          </a:p>
        </p:txBody>
      </p:sp>
      <p:sp>
        <p:nvSpPr>
          <p:cNvPr id="4" name="Slide Number Placeholder 3"/>
          <p:cNvSpPr>
            <a:spLocks noGrp="1"/>
          </p:cNvSpPr>
          <p:nvPr>
            <p:ph type="sldNum" sz="quarter" idx="5"/>
          </p:nvPr>
        </p:nvSpPr>
        <p:spPr/>
        <p:txBody>
          <a:bodyPr/>
          <a:lstStyle/>
          <a:p>
            <a:fld id="{3712B45E-A2F3-4EA5-9CD2-C76316A67F3B}" type="slidenum">
              <a:rPr lang="en-CH" smtClean="0"/>
              <a:t>7</a:t>
            </a:fld>
            <a:endParaRPr lang="en-CH"/>
          </a:p>
        </p:txBody>
      </p:sp>
    </p:spTree>
    <p:extLst>
      <p:ext uri="{BB962C8B-B14F-4D97-AF65-F5344CB8AC3E}">
        <p14:creationId xmlns:p14="http://schemas.microsoft.com/office/powerpoint/2010/main" val="404194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err="1">
                <a:solidFill>
                  <a:schemeClr val="tx1">
                    <a:lumMod val="50000"/>
                    <a:lumOff val="50000"/>
                  </a:schemeClr>
                </a:solidFill>
              </a:rPr>
              <a:t>a</a:t>
            </a:r>
            <a:r>
              <a:rPr lang="en-US" sz="1200" dirty="0" err="1">
                <a:solidFill>
                  <a:schemeClr val="tx1">
                    <a:lumMod val="50000"/>
                    <a:lumOff val="50000"/>
                  </a:schemeClr>
                </a:solidFill>
              </a:rPr>
              <a:t>Please</a:t>
            </a:r>
            <a:r>
              <a:rPr lang="en-US" sz="1200" dirty="0">
                <a:solidFill>
                  <a:schemeClr val="tx1">
                    <a:lumMod val="50000"/>
                    <a:lumOff val="50000"/>
                  </a:schemeClr>
                </a:solidFill>
              </a:rPr>
              <a:t> see the ESMO CPG on oncogene-addicted </a:t>
            </a:r>
            <a:r>
              <a:rPr lang="en-US" sz="1200" dirty="0" err="1">
                <a:solidFill>
                  <a:schemeClr val="tx1">
                    <a:lumMod val="50000"/>
                    <a:lumOff val="50000"/>
                  </a:schemeClr>
                </a:solidFill>
              </a:rPr>
              <a:t>mNSCLC</a:t>
            </a:r>
            <a:r>
              <a:rPr lang="en-US" sz="1200" dirty="0">
                <a:solidFill>
                  <a:schemeClr val="tx1">
                    <a:lumMod val="50000"/>
                    <a:lumOff val="50000"/>
                  </a:schemeClr>
                </a:solidFill>
              </a:rPr>
              <a:t> for </a:t>
            </a:r>
            <a:r>
              <a:rPr lang="en-US" sz="1200" i="1" dirty="0">
                <a:solidFill>
                  <a:schemeClr val="tx1">
                    <a:lumMod val="50000"/>
                    <a:lumOff val="50000"/>
                  </a:schemeClr>
                </a:solidFill>
              </a:rPr>
              <a:t>MET/EGFR </a:t>
            </a:r>
            <a:r>
              <a:rPr lang="en-US" sz="1200" dirty="0">
                <a:solidFill>
                  <a:schemeClr val="tx1">
                    <a:lumMod val="50000"/>
                    <a:lumOff val="50000"/>
                  </a:schemeClr>
                </a:solidFill>
              </a:rPr>
              <a:t>ex20ins</a:t>
            </a:r>
            <a:r>
              <a:rPr lang="en-US" sz="1200" i="1" dirty="0">
                <a:solidFill>
                  <a:schemeClr val="tx1">
                    <a:lumMod val="50000"/>
                    <a:lumOff val="50000"/>
                  </a:schemeClr>
                </a:solidFill>
              </a:rPr>
              <a:t>/KRAS/NTRK/HER2</a:t>
            </a:r>
            <a:r>
              <a:rPr lang="en-US" sz="1200" dirty="0">
                <a:solidFill>
                  <a:schemeClr val="tx1">
                    <a:lumMod val="50000"/>
                    <a:lumOff val="50000"/>
                  </a:schemeClr>
                </a:solidFill>
              </a:rPr>
              <a:t> testing necessary for second-line treatment options and the decision rationale for platinum-doublet </a:t>
            </a:r>
            <a:r>
              <a:rPr lang="en-US" sz="1200" dirty="0" err="1">
                <a:solidFill>
                  <a:schemeClr val="tx1">
                    <a:lumMod val="50000"/>
                    <a:lumOff val="50000"/>
                  </a:schemeClr>
                </a:solidFill>
              </a:rPr>
              <a:t>ChT</a:t>
            </a:r>
            <a:r>
              <a:rPr lang="en-US" sz="1200" dirty="0">
                <a:solidFill>
                  <a:schemeClr val="tx1">
                    <a:lumMod val="50000"/>
                    <a:lumOff val="50000"/>
                  </a:schemeClr>
                </a:solidFill>
              </a:rPr>
              <a:t>, immunotherapy monotherapy or chemo-immunotherapy. (Hendriks, 2023; </a:t>
            </a:r>
            <a:r>
              <a:rPr lang="en-US"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1200" dirty="0">
                <a:solidFill>
                  <a:schemeClr val="tx1">
                    <a:lumMod val="50000"/>
                    <a:lumOff val="50000"/>
                  </a:schemeClr>
                </a:solidFill>
              </a:rPr>
              <a:t>)</a:t>
            </a:r>
          </a:p>
          <a:p>
            <a:r>
              <a:rPr lang="en-US" sz="1200" baseline="30000" dirty="0" err="1">
                <a:solidFill>
                  <a:schemeClr val="tx1">
                    <a:lumMod val="50000"/>
                    <a:lumOff val="50000"/>
                  </a:schemeClr>
                </a:solidFill>
              </a:rPr>
              <a:t>b</a:t>
            </a:r>
            <a:r>
              <a:rPr lang="en-US" sz="1200" dirty="0" err="1">
                <a:solidFill>
                  <a:schemeClr val="tx1">
                    <a:lumMod val="50000"/>
                    <a:lumOff val="50000"/>
                  </a:schemeClr>
                </a:solidFill>
              </a:rPr>
              <a:t>If</a:t>
            </a:r>
            <a:r>
              <a:rPr lang="en-US" sz="1200" dirty="0">
                <a:solidFill>
                  <a:schemeClr val="tx1">
                    <a:lumMod val="50000"/>
                    <a:lumOff val="50000"/>
                  </a:schemeClr>
                </a:solidFill>
              </a:rPr>
              <a:t> 4 cycles of gemcitabine–cisplatin: gemcitabine maintenance.</a:t>
            </a:r>
          </a:p>
          <a:p>
            <a:r>
              <a:rPr lang="en-US" sz="1200" baseline="30000" dirty="0" err="1">
                <a:solidFill>
                  <a:schemeClr val="tx1">
                    <a:lumMod val="50000"/>
                    <a:lumOff val="50000"/>
                  </a:schemeClr>
                </a:solidFill>
              </a:rPr>
              <a:t>c</a:t>
            </a:r>
            <a:r>
              <a:rPr lang="en-US" sz="1200" dirty="0" err="1">
                <a:solidFill>
                  <a:schemeClr val="tx1">
                    <a:lumMod val="50000"/>
                    <a:lumOff val="50000"/>
                  </a:schemeClr>
                </a:solidFill>
              </a:rPr>
              <a:t>ESMO</a:t>
            </a:r>
            <a:r>
              <a:rPr lang="en-US" sz="1200" dirty="0">
                <a:solidFill>
                  <a:schemeClr val="tx1">
                    <a:lumMod val="50000"/>
                    <a:lumOff val="50000"/>
                  </a:schemeClr>
                </a:solidFill>
              </a:rPr>
              <a:t>-MCBS v1.1 (</a:t>
            </a:r>
            <a:r>
              <a:rPr lang="en-US" sz="1200" dirty="0" err="1">
                <a:solidFill>
                  <a:schemeClr val="tx1">
                    <a:lumMod val="50000"/>
                    <a:lumOff val="50000"/>
                  </a:schemeClr>
                </a:solidFill>
              </a:rPr>
              <a:t>Cherny</a:t>
            </a:r>
            <a:r>
              <a:rPr lang="en-US" sz="1200" dirty="0">
                <a:solidFill>
                  <a:schemeClr val="tx1">
                    <a:lumMod val="50000"/>
                    <a:lumOff val="50000"/>
                  </a:schemeClr>
                </a:solidFill>
              </a:rPr>
              <a:t>, 2017; </a:t>
            </a:r>
            <a:r>
              <a:rPr lang="en-US"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https://www.annalsofoncology.org/article/S0923-7534(19)34932-4/fulltext</a:t>
            </a:r>
            <a:r>
              <a:rPr lang="en-US" sz="1200" dirty="0">
                <a:solidFill>
                  <a:schemeClr val="tx1">
                    <a:lumMod val="50000"/>
                    <a:lumOff val="50000"/>
                  </a:schemeClr>
                </a:solidFill>
              </a:rPr>
              <a:t>) was used to calculate scores for new therapies/indications approved by the EMA or FDA. The scores have been calculated by the ESMO-MCBS Working Group and validated by the ESMO Guidelines Committee (</a:t>
            </a:r>
            <a:r>
              <a:rPr lang="en-US" sz="1200" dirty="0">
                <a:solidFill>
                  <a:schemeClr val="tx1">
                    <a:lumMod val="50000"/>
                    <a:lumOff val="50000"/>
                  </a:schemeClr>
                </a:solidFill>
                <a:hlinkClick r:id="rId5">
                  <a:extLst>
                    <a:ext uri="{A12FA001-AC4F-418D-AE19-62706E023703}">
                      <ahyp:hlinkClr xmlns:ahyp="http://schemas.microsoft.com/office/drawing/2018/hyperlinkcolor" val="tx"/>
                    </a:ext>
                  </a:extLst>
                </a:hlinkClick>
              </a:rPr>
              <a:t>https://www.esmo.org/guidelines/esmo-mcbs/esmo-mcbs-evaluation-forms</a:t>
            </a:r>
            <a:r>
              <a:rPr lang="en-US" sz="1200" dirty="0">
                <a:solidFill>
                  <a:schemeClr val="tx1">
                    <a:lumMod val="50000"/>
                    <a:lumOff val="50000"/>
                  </a:schemeClr>
                </a:solidFill>
              </a:rPr>
              <a:t>).</a:t>
            </a:r>
          </a:p>
          <a:p>
            <a:r>
              <a:rPr lang="en-US" sz="1200" baseline="30000" dirty="0" err="1">
                <a:solidFill>
                  <a:schemeClr val="tx1">
                    <a:lumMod val="50000"/>
                    <a:lumOff val="50000"/>
                  </a:schemeClr>
                </a:solidFill>
              </a:rPr>
              <a:t>d</a:t>
            </a:r>
            <a:r>
              <a:rPr lang="en-US" sz="1200" dirty="0" err="1">
                <a:solidFill>
                  <a:schemeClr val="tx1">
                    <a:lumMod val="50000"/>
                    <a:lumOff val="50000"/>
                  </a:schemeClr>
                </a:solidFill>
              </a:rPr>
              <a:t>Afatinib</a:t>
            </a:r>
            <a:r>
              <a:rPr lang="en-US" sz="1200" dirty="0">
                <a:solidFill>
                  <a:schemeClr val="tx1">
                    <a:lumMod val="50000"/>
                    <a:lumOff val="50000"/>
                  </a:schemeClr>
                </a:solidFill>
              </a:rPr>
              <a:t> is a potential option with unknown </a:t>
            </a:r>
            <a:r>
              <a:rPr lang="en-US" sz="1200" i="1" dirty="0">
                <a:solidFill>
                  <a:schemeClr val="tx1">
                    <a:lumMod val="50000"/>
                    <a:lumOff val="50000"/>
                  </a:schemeClr>
                </a:solidFill>
              </a:rPr>
              <a:t>EGFR</a:t>
            </a:r>
            <a:r>
              <a:rPr lang="en-US" sz="1200" dirty="0">
                <a:solidFill>
                  <a:schemeClr val="tx1">
                    <a:lumMod val="50000"/>
                    <a:lumOff val="50000"/>
                  </a:schemeClr>
                </a:solidFill>
              </a:rPr>
              <a:t> status or </a:t>
            </a:r>
            <a:r>
              <a:rPr lang="en-US" sz="1200" i="1" dirty="0">
                <a:solidFill>
                  <a:schemeClr val="tx1">
                    <a:lumMod val="50000"/>
                    <a:lumOff val="50000"/>
                  </a:schemeClr>
                </a:solidFill>
              </a:rPr>
              <a:t>EGFR</a:t>
            </a:r>
            <a:r>
              <a:rPr lang="en-US" sz="1200" dirty="0">
                <a:solidFill>
                  <a:schemeClr val="tx1">
                    <a:lumMod val="50000"/>
                    <a:lumOff val="50000"/>
                  </a:schemeClr>
                </a:solidFill>
              </a:rPr>
              <a:t>-wildtype </a:t>
            </a:r>
            <a:r>
              <a:rPr lang="en-US" sz="1200" dirty="0" err="1">
                <a:solidFill>
                  <a:schemeClr val="tx1">
                    <a:lumMod val="50000"/>
                    <a:lumOff val="50000"/>
                  </a:schemeClr>
                </a:solidFill>
              </a:rPr>
              <a:t>tumours</a:t>
            </a:r>
            <a:r>
              <a:rPr lang="en-US" sz="1200" dirty="0">
                <a:solidFill>
                  <a:schemeClr val="tx1">
                    <a:lumMod val="50000"/>
                    <a:lumOff val="50000"/>
                  </a:schemeClr>
                </a:solidFill>
              </a:rPr>
              <a:t>.</a:t>
            </a:r>
          </a:p>
        </p:txBody>
      </p:sp>
      <p:sp>
        <p:nvSpPr>
          <p:cNvPr id="4" name="Slide Number Placeholder 3"/>
          <p:cNvSpPr>
            <a:spLocks noGrp="1"/>
          </p:cNvSpPr>
          <p:nvPr>
            <p:ph type="sldNum" sz="quarter" idx="5"/>
          </p:nvPr>
        </p:nvSpPr>
        <p:spPr/>
        <p:txBody>
          <a:bodyPr/>
          <a:lstStyle/>
          <a:p>
            <a:fld id="{3712B45E-A2F3-4EA5-9CD2-C76316A67F3B}" type="slidenum">
              <a:rPr lang="en-CH" smtClean="0"/>
              <a:t>8</a:t>
            </a:fld>
            <a:endParaRPr lang="en-CH"/>
          </a:p>
        </p:txBody>
      </p:sp>
    </p:spTree>
    <p:extLst>
      <p:ext uri="{BB962C8B-B14F-4D97-AF65-F5344CB8AC3E}">
        <p14:creationId xmlns:p14="http://schemas.microsoft.com/office/powerpoint/2010/main" val="57859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30000" dirty="0" err="1">
                <a:solidFill>
                  <a:schemeClr val="tx1">
                    <a:lumMod val="50000"/>
                    <a:lumOff val="50000"/>
                  </a:schemeClr>
                </a:solidFill>
              </a:rPr>
              <a:t>a</a:t>
            </a:r>
            <a:r>
              <a:rPr lang="en-US" sz="1200" dirty="0" err="1">
                <a:solidFill>
                  <a:schemeClr val="tx1">
                    <a:lumMod val="50000"/>
                    <a:lumOff val="50000"/>
                  </a:schemeClr>
                </a:solidFill>
              </a:rPr>
              <a:t>Please</a:t>
            </a:r>
            <a:r>
              <a:rPr lang="en-US" sz="1200" dirty="0">
                <a:solidFill>
                  <a:schemeClr val="tx1">
                    <a:lumMod val="50000"/>
                    <a:lumOff val="50000"/>
                  </a:schemeClr>
                </a:solidFill>
              </a:rPr>
              <a:t> see the ESMO CPG on oncogene-addicted </a:t>
            </a:r>
            <a:r>
              <a:rPr lang="en-US" sz="1200" dirty="0" err="1">
                <a:solidFill>
                  <a:schemeClr val="tx1">
                    <a:lumMod val="50000"/>
                    <a:lumOff val="50000"/>
                  </a:schemeClr>
                </a:solidFill>
              </a:rPr>
              <a:t>mNSCLC</a:t>
            </a:r>
            <a:r>
              <a:rPr lang="en-US" sz="1200" dirty="0">
                <a:solidFill>
                  <a:schemeClr val="tx1">
                    <a:lumMod val="50000"/>
                    <a:lumOff val="50000"/>
                  </a:schemeClr>
                </a:solidFill>
              </a:rPr>
              <a:t> for </a:t>
            </a:r>
            <a:r>
              <a:rPr lang="en-US" sz="1200" i="1" dirty="0">
                <a:solidFill>
                  <a:schemeClr val="tx1">
                    <a:lumMod val="50000"/>
                    <a:lumOff val="50000"/>
                  </a:schemeClr>
                </a:solidFill>
              </a:rPr>
              <a:t>MET/EGFR </a:t>
            </a:r>
            <a:r>
              <a:rPr lang="en-US" sz="1200" dirty="0">
                <a:solidFill>
                  <a:schemeClr val="tx1">
                    <a:lumMod val="50000"/>
                    <a:lumOff val="50000"/>
                  </a:schemeClr>
                </a:solidFill>
              </a:rPr>
              <a:t>ex20ins</a:t>
            </a:r>
            <a:r>
              <a:rPr lang="en-US" sz="1200" i="1" dirty="0">
                <a:solidFill>
                  <a:schemeClr val="tx1">
                    <a:lumMod val="50000"/>
                    <a:lumOff val="50000"/>
                  </a:schemeClr>
                </a:solidFill>
              </a:rPr>
              <a:t>/KRAS/NTRK/HER2</a:t>
            </a:r>
            <a:r>
              <a:rPr lang="en-US" sz="1200" dirty="0">
                <a:solidFill>
                  <a:schemeClr val="tx1">
                    <a:lumMod val="50000"/>
                    <a:lumOff val="50000"/>
                  </a:schemeClr>
                </a:solidFill>
              </a:rPr>
              <a:t> testing necessary for second-line treatment options and the decision rationale for platinum-doublet </a:t>
            </a:r>
            <a:r>
              <a:rPr lang="en-US" sz="1200" dirty="0" err="1">
                <a:solidFill>
                  <a:schemeClr val="tx1">
                    <a:lumMod val="50000"/>
                    <a:lumOff val="50000"/>
                  </a:schemeClr>
                </a:solidFill>
              </a:rPr>
              <a:t>ChT</a:t>
            </a:r>
            <a:r>
              <a:rPr lang="en-US" sz="1200" dirty="0">
                <a:solidFill>
                  <a:schemeClr val="tx1">
                    <a:lumMod val="50000"/>
                    <a:lumOff val="50000"/>
                  </a:schemeClr>
                </a:solidFill>
              </a:rPr>
              <a:t>, immunotherapy monotherapy or chemo-immunotherapy. (Hendriks, 2023; </a:t>
            </a:r>
            <a:r>
              <a:rPr lang="en-US"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1200" dirty="0">
                <a:solidFill>
                  <a:schemeClr val="tx1">
                    <a:lumMod val="50000"/>
                    <a:lumOff val="50000"/>
                  </a:schemeClr>
                </a:solidFill>
              </a:rPr>
              <a:t>)</a:t>
            </a:r>
          </a:p>
          <a:p>
            <a:r>
              <a:rPr lang="en-US" sz="1400" baseline="30000" dirty="0" err="1">
                <a:solidFill>
                  <a:schemeClr val="tx1">
                    <a:lumMod val="50000"/>
                    <a:lumOff val="50000"/>
                  </a:schemeClr>
                </a:solidFill>
              </a:rPr>
              <a:t>b</a:t>
            </a:r>
            <a:r>
              <a:rPr lang="en-US" sz="1200" dirty="0" err="1">
                <a:solidFill>
                  <a:schemeClr val="tx1">
                    <a:lumMod val="50000"/>
                    <a:lumOff val="50000"/>
                  </a:schemeClr>
                </a:solidFill>
              </a:rPr>
              <a:t>If</a:t>
            </a:r>
            <a:r>
              <a:rPr lang="en-US" sz="1200" dirty="0">
                <a:solidFill>
                  <a:schemeClr val="tx1">
                    <a:lumMod val="50000"/>
                    <a:lumOff val="50000"/>
                  </a:schemeClr>
                </a:solidFill>
              </a:rPr>
              <a:t> positive molecular test, please refer to the ESMO CPG on oncogene-addicted </a:t>
            </a:r>
            <a:r>
              <a:rPr lang="en-US" sz="1200" dirty="0" err="1">
                <a:solidFill>
                  <a:schemeClr val="tx1">
                    <a:lumMod val="50000"/>
                    <a:lumOff val="50000"/>
                  </a:schemeClr>
                </a:solidFill>
              </a:rPr>
              <a:t>mNSCLC</a:t>
            </a:r>
            <a:r>
              <a:rPr lang="en-US" sz="1200" dirty="0">
                <a:solidFill>
                  <a:schemeClr val="tx1">
                    <a:lumMod val="50000"/>
                    <a:lumOff val="50000"/>
                  </a:schemeClr>
                </a:solidFill>
              </a:rPr>
              <a:t>. (Hendriks, 2023; </a:t>
            </a:r>
            <a:r>
              <a:rPr lang="en-US"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1200" dirty="0">
                <a:solidFill>
                  <a:schemeClr val="tx1">
                    <a:lumMod val="50000"/>
                    <a:lumOff val="50000"/>
                  </a:schemeClr>
                </a:solidFill>
              </a:rPr>
              <a:t>)</a:t>
            </a:r>
          </a:p>
          <a:p>
            <a:r>
              <a:rPr lang="en-US" sz="1400" baseline="30000" dirty="0" err="1">
                <a:solidFill>
                  <a:schemeClr val="tx1">
                    <a:lumMod val="50000"/>
                    <a:lumOff val="50000"/>
                  </a:schemeClr>
                </a:solidFill>
              </a:rPr>
              <a:t>c</a:t>
            </a:r>
            <a:r>
              <a:rPr lang="en-US" sz="1200" dirty="0" err="1">
                <a:solidFill>
                  <a:schemeClr val="tx1">
                    <a:lumMod val="50000"/>
                    <a:lumOff val="50000"/>
                  </a:schemeClr>
                </a:solidFill>
              </a:rPr>
              <a:t>For</a:t>
            </a:r>
            <a:r>
              <a:rPr lang="en-US" sz="1200" dirty="0">
                <a:solidFill>
                  <a:schemeClr val="tx1">
                    <a:lumMod val="50000"/>
                    <a:lumOff val="50000"/>
                  </a:schemeClr>
                </a:solidFill>
              </a:rPr>
              <a:t> atezolizumab, PDL1 ≥50% on TCs or ≥10% on tumour-infiltrating </a:t>
            </a:r>
            <a:r>
              <a:rPr lang="en-US" sz="1200" dirty="0" err="1">
                <a:solidFill>
                  <a:schemeClr val="tx1">
                    <a:lumMod val="50000"/>
                    <a:lumOff val="50000"/>
                  </a:schemeClr>
                </a:solidFill>
              </a:rPr>
              <a:t>Ics</a:t>
            </a:r>
            <a:endParaRPr lang="en-US" sz="1200" dirty="0">
              <a:solidFill>
                <a:schemeClr val="tx1">
                  <a:lumMod val="50000"/>
                  <a:lumOff val="50000"/>
                </a:schemeClr>
              </a:solidFill>
            </a:endParaRPr>
          </a:p>
          <a:p>
            <a:r>
              <a:rPr lang="en-US" sz="1400" baseline="30000" dirty="0" err="1">
                <a:solidFill>
                  <a:schemeClr val="tx1">
                    <a:lumMod val="50000"/>
                    <a:lumOff val="50000"/>
                  </a:schemeClr>
                </a:solidFill>
              </a:rPr>
              <a:t>d</a:t>
            </a:r>
            <a:r>
              <a:rPr lang="en-US" sz="1200" dirty="0" err="1">
                <a:solidFill>
                  <a:schemeClr val="tx1">
                    <a:lumMod val="50000"/>
                    <a:lumOff val="50000"/>
                  </a:schemeClr>
                </a:solidFill>
              </a:rPr>
              <a:t>ESMO</a:t>
            </a:r>
            <a:r>
              <a:rPr lang="en-US" sz="1200" dirty="0">
                <a:solidFill>
                  <a:schemeClr val="tx1">
                    <a:lumMod val="50000"/>
                    <a:lumOff val="50000"/>
                  </a:schemeClr>
                </a:solidFill>
              </a:rPr>
              <a:t>-MCBS v1.1 (</a:t>
            </a:r>
            <a:r>
              <a:rPr lang="en-US" sz="1200" dirty="0" err="1">
                <a:solidFill>
                  <a:schemeClr val="tx1">
                    <a:lumMod val="50000"/>
                    <a:lumOff val="50000"/>
                  </a:schemeClr>
                </a:solidFill>
              </a:rPr>
              <a:t>Cherny</a:t>
            </a:r>
            <a:r>
              <a:rPr lang="en-US" sz="1200" dirty="0">
                <a:solidFill>
                  <a:schemeClr val="tx1">
                    <a:lumMod val="50000"/>
                    <a:lumOff val="50000"/>
                  </a:schemeClr>
                </a:solidFill>
              </a:rPr>
              <a:t>, 2017; </a:t>
            </a:r>
            <a:r>
              <a:rPr lang="en-US"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https://www.annalsofoncology.org/article/S0923-7534(19)34932-4/fulltext</a:t>
            </a:r>
            <a:r>
              <a:rPr lang="en-US" sz="1200" dirty="0">
                <a:solidFill>
                  <a:schemeClr val="tx1">
                    <a:lumMod val="50000"/>
                    <a:lumOff val="50000"/>
                  </a:schemeClr>
                </a:solidFill>
              </a:rPr>
              <a:t>) was used to calculate scores for new therapies/indications approved by the EMA or FDA. </a:t>
            </a:r>
            <a:br>
              <a:rPr lang="en-US" sz="1200" dirty="0">
                <a:solidFill>
                  <a:schemeClr val="tx1">
                    <a:lumMod val="50000"/>
                    <a:lumOff val="50000"/>
                  </a:schemeClr>
                </a:solidFill>
              </a:rPr>
            </a:br>
            <a:r>
              <a:rPr lang="en-US" sz="1200" dirty="0">
                <a:solidFill>
                  <a:schemeClr val="tx1">
                    <a:lumMod val="50000"/>
                    <a:lumOff val="50000"/>
                  </a:schemeClr>
                </a:solidFill>
              </a:rPr>
              <a:t>The scores have been calculated by the ESMO-MCBS Working Group and validated by the ESMO Guidelines Committee (</a:t>
            </a:r>
            <a:r>
              <a:rPr lang="en-US" sz="1100" dirty="0">
                <a:solidFill>
                  <a:schemeClr val="tx1">
                    <a:lumMod val="50000"/>
                    <a:lumOff val="50000"/>
                  </a:schemeClr>
                </a:solidFill>
                <a:hlinkClick r:id="rId5">
                  <a:extLst>
                    <a:ext uri="{A12FA001-AC4F-418D-AE19-62706E023703}">
                      <ahyp:hlinkClr xmlns:ahyp="http://schemas.microsoft.com/office/drawing/2018/hyperlinkcolor" val="tx"/>
                    </a:ext>
                  </a:extLst>
                </a:hlinkClick>
              </a:rPr>
              <a:t>https://www.esmo.org/guidelines/esmo-mcbs/esmo-mcbs-evaluation-forms</a:t>
            </a:r>
            <a:r>
              <a:rPr lang="en-US" sz="1200" dirty="0">
                <a:solidFill>
                  <a:schemeClr val="tx1">
                    <a:lumMod val="50000"/>
                    <a:lumOff val="50000"/>
                  </a:schemeClr>
                </a:solidFill>
              </a:rPr>
              <a:t>).</a:t>
            </a:r>
          </a:p>
          <a:p>
            <a:r>
              <a:rPr lang="en-US" sz="1400" baseline="30000" dirty="0" err="1">
                <a:solidFill>
                  <a:schemeClr val="tx1">
                    <a:lumMod val="50000"/>
                    <a:lumOff val="50000"/>
                  </a:schemeClr>
                </a:solidFill>
              </a:rPr>
              <a:t>e</a:t>
            </a:r>
            <a:r>
              <a:rPr lang="en-US" sz="1200" dirty="0" err="1">
                <a:solidFill>
                  <a:schemeClr val="tx1">
                    <a:lumMod val="50000"/>
                    <a:lumOff val="50000"/>
                  </a:schemeClr>
                </a:solidFill>
              </a:rPr>
              <a:t>If</a:t>
            </a:r>
            <a:r>
              <a:rPr lang="en-US" sz="1200" dirty="0">
                <a:solidFill>
                  <a:schemeClr val="tx1">
                    <a:lumMod val="50000"/>
                    <a:lumOff val="50000"/>
                  </a:schemeClr>
                </a:solidFill>
              </a:rPr>
              <a:t> </a:t>
            </a:r>
            <a:r>
              <a:rPr lang="en-US" sz="1200" dirty="0" err="1">
                <a:solidFill>
                  <a:schemeClr val="tx1">
                    <a:lumMod val="50000"/>
                    <a:lumOff val="50000"/>
                  </a:schemeClr>
                </a:solidFill>
              </a:rPr>
              <a:t>oligoprogression</a:t>
            </a:r>
            <a:r>
              <a:rPr lang="en-US" sz="1200" dirty="0">
                <a:solidFill>
                  <a:schemeClr val="tx1">
                    <a:lumMod val="50000"/>
                    <a:lumOff val="50000"/>
                  </a:schemeClr>
                </a:solidFill>
              </a:rPr>
              <a:t>, consider local therapy and continue systemic therapy.</a:t>
            </a:r>
          </a:p>
          <a:p>
            <a:r>
              <a:rPr lang="en-US" sz="1400" baseline="30000" dirty="0" err="1">
                <a:solidFill>
                  <a:schemeClr val="tx1">
                    <a:lumMod val="50000"/>
                    <a:lumOff val="50000"/>
                  </a:schemeClr>
                </a:solidFill>
              </a:rPr>
              <a:t>f</a:t>
            </a:r>
            <a:r>
              <a:rPr lang="en-US" sz="1200" dirty="0" err="1">
                <a:solidFill>
                  <a:schemeClr val="tx1">
                    <a:lumMod val="50000"/>
                    <a:lumOff val="50000"/>
                  </a:schemeClr>
                </a:solidFill>
              </a:rPr>
              <a:t>Selection</a:t>
            </a:r>
            <a:r>
              <a:rPr lang="en-US" sz="1200" dirty="0">
                <a:solidFill>
                  <a:schemeClr val="tx1">
                    <a:lumMod val="50000"/>
                    <a:lumOff val="50000"/>
                  </a:schemeClr>
                </a:solidFill>
              </a:rPr>
              <a:t> of type of </a:t>
            </a:r>
            <a:r>
              <a:rPr lang="en-US" sz="1200" dirty="0" err="1">
                <a:solidFill>
                  <a:schemeClr val="tx1">
                    <a:lumMod val="50000"/>
                    <a:lumOff val="50000"/>
                  </a:schemeClr>
                </a:solidFill>
              </a:rPr>
              <a:t>ChT</a:t>
            </a:r>
            <a:r>
              <a:rPr lang="en-US" sz="1200" dirty="0">
                <a:solidFill>
                  <a:schemeClr val="tx1">
                    <a:lumMod val="50000"/>
                    <a:lumOff val="50000"/>
                  </a:schemeClr>
                </a:solidFill>
              </a:rPr>
              <a:t> also dependent on first-line therapy.</a:t>
            </a:r>
          </a:p>
          <a:p>
            <a:r>
              <a:rPr lang="en-US" sz="1400" baseline="30000" dirty="0" err="1">
                <a:solidFill>
                  <a:schemeClr val="tx1">
                    <a:lumMod val="50000"/>
                    <a:lumOff val="50000"/>
                  </a:schemeClr>
                </a:solidFill>
              </a:rPr>
              <a:t>g</a:t>
            </a:r>
            <a:r>
              <a:rPr lang="en-US" sz="1200" dirty="0" err="1">
                <a:solidFill>
                  <a:schemeClr val="tx1">
                    <a:lumMod val="50000"/>
                    <a:lumOff val="50000"/>
                  </a:schemeClr>
                </a:solidFill>
              </a:rPr>
              <a:t>Cemiplimab</a:t>
            </a:r>
            <a:r>
              <a:rPr lang="en-US" sz="1200" dirty="0">
                <a:solidFill>
                  <a:schemeClr val="tx1">
                    <a:lumMod val="50000"/>
                    <a:lumOff val="50000"/>
                  </a:schemeClr>
                </a:solidFill>
              </a:rPr>
              <a:t>–platinum-doublet </a:t>
            </a:r>
            <a:r>
              <a:rPr lang="en-US" sz="1200" dirty="0" err="1">
                <a:solidFill>
                  <a:schemeClr val="tx1">
                    <a:lumMod val="50000"/>
                    <a:lumOff val="50000"/>
                  </a:schemeClr>
                </a:solidFill>
              </a:rPr>
              <a:t>ChT</a:t>
            </a:r>
            <a:r>
              <a:rPr lang="en-US" sz="1200" dirty="0">
                <a:solidFill>
                  <a:schemeClr val="tx1">
                    <a:lumMod val="50000"/>
                    <a:lumOff val="50000"/>
                  </a:schemeClr>
                </a:solidFill>
              </a:rPr>
              <a:t> is FDA approved with EMA approval </a:t>
            </a:r>
            <a:br>
              <a:rPr lang="en-US" sz="1200" dirty="0">
                <a:solidFill>
                  <a:schemeClr val="tx1">
                    <a:lumMod val="50000"/>
                    <a:lumOff val="50000"/>
                  </a:schemeClr>
                </a:solidFill>
              </a:rPr>
            </a:br>
            <a:r>
              <a:rPr lang="en-US" sz="1200" dirty="0">
                <a:solidFill>
                  <a:schemeClr val="tx1">
                    <a:lumMod val="50000"/>
                    <a:lumOff val="50000"/>
                  </a:schemeClr>
                </a:solidFill>
              </a:rPr>
              <a:t>in patients with PD-L1 expression in ≥1% of tumour cells.</a:t>
            </a:r>
          </a:p>
          <a:p>
            <a:r>
              <a:rPr lang="en-US" sz="1400" baseline="30000" dirty="0" err="1">
                <a:solidFill>
                  <a:schemeClr val="tx1">
                    <a:lumMod val="50000"/>
                    <a:lumOff val="50000"/>
                  </a:schemeClr>
                </a:solidFill>
              </a:rPr>
              <a:t>h</a:t>
            </a:r>
            <a:r>
              <a:rPr lang="en-US" sz="1200" dirty="0" err="1">
                <a:solidFill>
                  <a:schemeClr val="tx1">
                    <a:lumMod val="50000"/>
                    <a:lumOff val="50000"/>
                  </a:schemeClr>
                </a:solidFill>
              </a:rPr>
              <a:t>FDA</a:t>
            </a:r>
            <a:r>
              <a:rPr lang="en-US" sz="1200" dirty="0">
                <a:solidFill>
                  <a:schemeClr val="tx1">
                    <a:lumMod val="50000"/>
                    <a:lumOff val="50000"/>
                  </a:schemeClr>
                </a:solidFill>
              </a:rPr>
              <a:t> approved, not EMA approved</a:t>
            </a:r>
          </a:p>
          <a:p>
            <a:r>
              <a:rPr lang="en-US" sz="1400" baseline="30000" dirty="0" err="1">
                <a:solidFill>
                  <a:schemeClr val="tx1">
                    <a:lumMod val="50000"/>
                    <a:lumOff val="50000"/>
                  </a:schemeClr>
                </a:solidFill>
              </a:rPr>
              <a:t>i</a:t>
            </a:r>
            <a:r>
              <a:rPr lang="en-US" sz="1200" dirty="0" err="1">
                <a:solidFill>
                  <a:schemeClr val="tx1">
                    <a:lumMod val="50000"/>
                    <a:lumOff val="50000"/>
                  </a:schemeClr>
                </a:solidFill>
              </a:rPr>
              <a:t>Re</a:t>
            </a:r>
            <a:r>
              <a:rPr lang="en-US" sz="1200" dirty="0">
                <a:solidFill>
                  <a:schemeClr val="tx1">
                    <a:lumMod val="50000"/>
                    <a:lumOff val="50000"/>
                  </a:schemeClr>
                </a:solidFill>
              </a:rPr>
              <a:t>-challenge with PD-L1 might be considered if ICI was discontinued previously, but not for progressive disease or severe toxicity.</a:t>
            </a:r>
          </a:p>
          <a:p>
            <a:r>
              <a:rPr lang="en-US" sz="1400" baseline="30000" dirty="0" err="1">
                <a:solidFill>
                  <a:schemeClr val="tx1">
                    <a:lumMod val="50000"/>
                    <a:lumOff val="50000"/>
                  </a:schemeClr>
                </a:solidFill>
              </a:rPr>
              <a:t>j</a:t>
            </a:r>
            <a:r>
              <a:rPr lang="en-US" sz="1200" dirty="0" err="1">
                <a:solidFill>
                  <a:schemeClr val="tx1">
                    <a:lumMod val="50000"/>
                    <a:lumOff val="50000"/>
                  </a:schemeClr>
                </a:solidFill>
              </a:rPr>
              <a:t>Other</a:t>
            </a:r>
            <a:r>
              <a:rPr lang="en-US" sz="1200" dirty="0">
                <a:solidFill>
                  <a:schemeClr val="tx1">
                    <a:lumMod val="50000"/>
                    <a:lumOff val="50000"/>
                  </a:schemeClr>
                </a:solidFill>
              </a:rPr>
              <a:t> options are pemetrexed if not given in first line [I, B], docetaxel [I, B], </a:t>
            </a:r>
            <a:r>
              <a:rPr lang="en-US" sz="1200" dirty="0" err="1">
                <a:solidFill>
                  <a:schemeClr val="tx1">
                    <a:lumMod val="50000"/>
                    <a:lumOff val="50000"/>
                  </a:schemeClr>
                </a:solidFill>
              </a:rPr>
              <a:t>nintedanib</a:t>
            </a:r>
            <a:r>
              <a:rPr lang="en-US" sz="1200" dirty="0">
                <a:solidFill>
                  <a:schemeClr val="tx1">
                    <a:lumMod val="50000"/>
                    <a:lumOff val="50000"/>
                  </a:schemeClr>
                </a:solidFill>
              </a:rPr>
              <a:t>–docetaxel [II, B], ramucirumab–docetaxel [I, B; MCBS 1].</a:t>
            </a:r>
          </a:p>
          <a:p>
            <a:endParaRPr lang="en-US" sz="1200" dirty="0">
              <a:solidFill>
                <a:schemeClr val="tx1">
                  <a:lumMod val="50000"/>
                  <a:lumOff val="50000"/>
                </a:schemeClr>
              </a:solidFill>
            </a:endParaRPr>
          </a:p>
        </p:txBody>
      </p:sp>
      <p:sp>
        <p:nvSpPr>
          <p:cNvPr id="4" name="Slide Number Placeholder 3"/>
          <p:cNvSpPr>
            <a:spLocks noGrp="1"/>
          </p:cNvSpPr>
          <p:nvPr>
            <p:ph type="sldNum" sz="quarter" idx="5"/>
          </p:nvPr>
        </p:nvSpPr>
        <p:spPr/>
        <p:txBody>
          <a:bodyPr/>
          <a:lstStyle/>
          <a:p>
            <a:fld id="{3712B45E-A2F3-4EA5-9CD2-C76316A67F3B}" type="slidenum">
              <a:rPr lang="en-CH" smtClean="0"/>
              <a:t>9</a:t>
            </a:fld>
            <a:endParaRPr lang="en-CH"/>
          </a:p>
        </p:txBody>
      </p:sp>
    </p:spTree>
    <p:extLst>
      <p:ext uri="{BB962C8B-B14F-4D97-AF65-F5344CB8AC3E}">
        <p14:creationId xmlns:p14="http://schemas.microsoft.com/office/powerpoint/2010/main" val="302778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err="1">
                <a:solidFill>
                  <a:schemeClr val="tx1">
                    <a:lumMod val="50000"/>
                    <a:lumOff val="50000"/>
                  </a:schemeClr>
                </a:solidFill>
              </a:rPr>
              <a:t>a</a:t>
            </a:r>
            <a:r>
              <a:rPr lang="en-US" sz="1200" dirty="0" err="1">
                <a:solidFill>
                  <a:schemeClr val="tx1">
                    <a:lumMod val="50000"/>
                    <a:lumOff val="50000"/>
                  </a:schemeClr>
                </a:solidFill>
              </a:rPr>
              <a:t>Please</a:t>
            </a:r>
            <a:r>
              <a:rPr lang="en-US" sz="1200" dirty="0">
                <a:solidFill>
                  <a:schemeClr val="tx1">
                    <a:lumMod val="50000"/>
                    <a:lumOff val="50000"/>
                  </a:schemeClr>
                </a:solidFill>
              </a:rPr>
              <a:t> see the ESMO CPG on oncogene-addicted </a:t>
            </a:r>
            <a:r>
              <a:rPr lang="en-US" sz="1200" dirty="0" err="1">
                <a:solidFill>
                  <a:schemeClr val="tx1">
                    <a:lumMod val="50000"/>
                    <a:lumOff val="50000"/>
                  </a:schemeClr>
                </a:solidFill>
              </a:rPr>
              <a:t>mNSCLC</a:t>
            </a:r>
            <a:r>
              <a:rPr lang="en-US" sz="1200" dirty="0">
                <a:solidFill>
                  <a:schemeClr val="tx1">
                    <a:lumMod val="50000"/>
                    <a:lumOff val="50000"/>
                  </a:schemeClr>
                </a:solidFill>
              </a:rPr>
              <a:t> for </a:t>
            </a:r>
            <a:br>
              <a:rPr lang="en-US" sz="1200" dirty="0">
                <a:solidFill>
                  <a:schemeClr val="tx1">
                    <a:lumMod val="50000"/>
                    <a:lumOff val="50000"/>
                  </a:schemeClr>
                </a:solidFill>
              </a:rPr>
            </a:br>
            <a:r>
              <a:rPr lang="en-US" sz="1200" i="1" dirty="0">
                <a:solidFill>
                  <a:schemeClr val="tx1">
                    <a:lumMod val="50000"/>
                    <a:lumOff val="50000"/>
                  </a:schemeClr>
                </a:solidFill>
              </a:rPr>
              <a:t>MET/EGFR </a:t>
            </a:r>
            <a:r>
              <a:rPr lang="en-US" sz="1200" dirty="0">
                <a:solidFill>
                  <a:schemeClr val="tx1">
                    <a:lumMod val="50000"/>
                    <a:lumOff val="50000"/>
                  </a:schemeClr>
                </a:solidFill>
              </a:rPr>
              <a:t>ex20ins/</a:t>
            </a:r>
            <a:r>
              <a:rPr lang="en-US" sz="1200" i="1" dirty="0">
                <a:solidFill>
                  <a:schemeClr val="tx1">
                    <a:lumMod val="50000"/>
                    <a:lumOff val="50000"/>
                  </a:schemeClr>
                </a:solidFill>
              </a:rPr>
              <a:t>KRAS/NTRK/HER2</a:t>
            </a:r>
            <a:r>
              <a:rPr lang="en-US" sz="1200" dirty="0">
                <a:solidFill>
                  <a:schemeClr val="tx1">
                    <a:lumMod val="50000"/>
                    <a:lumOff val="50000"/>
                  </a:schemeClr>
                </a:solidFill>
              </a:rPr>
              <a:t> testing necessary for second-line treatment options and the decision rationale for platinum-doublet </a:t>
            </a:r>
            <a:r>
              <a:rPr lang="en-US" sz="1200" dirty="0" err="1">
                <a:solidFill>
                  <a:schemeClr val="tx1">
                    <a:lumMod val="50000"/>
                    <a:lumOff val="50000"/>
                  </a:schemeClr>
                </a:solidFill>
              </a:rPr>
              <a:t>ChT</a:t>
            </a:r>
            <a:r>
              <a:rPr lang="en-US" sz="1200" dirty="0">
                <a:solidFill>
                  <a:schemeClr val="tx1">
                    <a:lumMod val="50000"/>
                    <a:lumOff val="50000"/>
                  </a:schemeClr>
                </a:solidFill>
              </a:rPr>
              <a:t>, immunotherapy monotherapy or chemo-immunotherapy. (Hendriks, 2023; </a:t>
            </a:r>
            <a:r>
              <a:rPr lang="en-US"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1200" dirty="0">
                <a:solidFill>
                  <a:schemeClr val="tx1">
                    <a:lumMod val="50000"/>
                    <a:lumOff val="50000"/>
                  </a:schemeClr>
                </a:solidFill>
              </a:rPr>
              <a:t>)</a:t>
            </a:r>
          </a:p>
          <a:p>
            <a:r>
              <a:rPr lang="en-US" sz="1200" baseline="30000" dirty="0" err="1">
                <a:solidFill>
                  <a:schemeClr val="tx1">
                    <a:lumMod val="50000"/>
                    <a:lumOff val="50000"/>
                  </a:schemeClr>
                </a:solidFill>
              </a:rPr>
              <a:t>b</a:t>
            </a:r>
            <a:r>
              <a:rPr lang="en-US" sz="1200" dirty="0" err="1">
                <a:solidFill>
                  <a:schemeClr val="tx1">
                    <a:lumMod val="50000"/>
                    <a:lumOff val="50000"/>
                  </a:schemeClr>
                </a:solidFill>
              </a:rPr>
              <a:t>If</a:t>
            </a:r>
            <a:r>
              <a:rPr lang="en-US" sz="1200" dirty="0">
                <a:solidFill>
                  <a:schemeClr val="tx1">
                    <a:lumMod val="50000"/>
                    <a:lumOff val="50000"/>
                  </a:schemeClr>
                </a:solidFill>
              </a:rPr>
              <a:t> positive molecular test please refer to the ESMO CPG on oncogene-addicted </a:t>
            </a:r>
            <a:r>
              <a:rPr lang="en-US" sz="1200" dirty="0" err="1">
                <a:solidFill>
                  <a:schemeClr val="tx1">
                    <a:lumMod val="50000"/>
                    <a:lumOff val="50000"/>
                  </a:schemeClr>
                </a:solidFill>
              </a:rPr>
              <a:t>mNSCLC</a:t>
            </a:r>
            <a:r>
              <a:rPr lang="en-US" sz="1200" dirty="0">
                <a:solidFill>
                  <a:schemeClr val="tx1">
                    <a:lumMod val="50000"/>
                    <a:lumOff val="50000"/>
                  </a:schemeClr>
                </a:solidFill>
              </a:rPr>
              <a:t>. (Hendriks, 2023; </a:t>
            </a:r>
            <a:r>
              <a:rPr lang="en-US"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1200" dirty="0">
                <a:solidFill>
                  <a:schemeClr val="tx1">
                    <a:lumMod val="50000"/>
                    <a:lumOff val="50000"/>
                  </a:schemeClr>
                </a:solidFill>
              </a:rPr>
              <a:t>)</a:t>
            </a:r>
          </a:p>
          <a:p>
            <a:r>
              <a:rPr lang="en-US" sz="1200" baseline="30000" dirty="0" err="1">
                <a:solidFill>
                  <a:schemeClr val="tx1">
                    <a:lumMod val="50000"/>
                    <a:lumOff val="50000"/>
                  </a:schemeClr>
                </a:solidFill>
              </a:rPr>
              <a:t>c</a:t>
            </a:r>
            <a:r>
              <a:rPr lang="en-US" sz="1200" dirty="0" err="1">
                <a:solidFill>
                  <a:schemeClr val="tx1">
                    <a:lumMod val="50000"/>
                    <a:lumOff val="50000"/>
                  </a:schemeClr>
                </a:solidFill>
              </a:rPr>
              <a:t>Pemetrexed</a:t>
            </a:r>
            <a:r>
              <a:rPr lang="en-US" sz="1200" dirty="0">
                <a:solidFill>
                  <a:schemeClr val="tx1">
                    <a:lumMod val="50000"/>
                    <a:lumOff val="50000"/>
                  </a:schemeClr>
                </a:solidFill>
              </a:rPr>
              <a:t> preferred.</a:t>
            </a:r>
          </a:p>
          <a:p>
            <a:r>
              <a:rPr lang="en-US" sz="1200" baseline="30000" dirty="0" err="1">
                <a:solidFill>
                  <a:schemeClr val="tx1">
                    <a:lumMod val="50000"/>
                    <a:lumOff val="50000"/>
                  </a:schemeClr>
                </a:solidFill>
              </a:rPr>
              <a:t>d</a:t>
            </a:r>
            <a:r>
              <a:rPr lang="en-US" sz="1200" dirty="0" err="1">
                <a:solidFill>
                  <a:schemeClr val="tx1">
                    <a:lumMod val="50000"/>
                    <a:lumOff val="50000"/>
                  </a:schemeClr>
                </a:solidFill>
              </a:rPr>
              <a:t>ESMO</a:t>
            </a:r>
            <a:r>
              <a:rPr lang="en-US" sz="1200" dirty="0">
                <a:solidFill>
                  <a:schemeClr val="tx1">
                    <a:lumMod val="50000"/>
                    <a:lumOff val="50000"/>
                  </a:schemeClr>
                </a:solidFill>
              </a:rPr>
              <a:t>-MCBS v1.1 (</a:t>
            </a:r>
            <a:r>
              <a:rPr lang="en-US" sz="1200" dirty="0" err="1">
                <a:solidFill>
                  <a:schemeClr val="tx1">
                    <a:lumMod val="50000"/>
                    <a:lumOff val="50000"/>
                  </a:schemeClr>
                </a:solidFill>
              </a:rPr>
              <a:t>Cherny</a:t>
            </a:r>
            <a:r>
              <a:rPr lang="en-US" sz="1200" dirty="0">
                <a:solidFill>
                  <a:schemeClr val="tx1">
                    <a:lumMod val="50000"/>
                    <a:lumOff val="50000"/>
                  </a:schemeClr>
                </a:solidFill>
              </a:rPr>
              <a:t>, 2017; </a:t>
            </a:r>
            <a:r>
              <a:rPr lang="en-US"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https://www.annalsofoncology.org/article/S0923-7534(19)34932-4/fulltext</a:t>
            </a:r>
            <a:r>
              <a:rPr lang="en-US" sz="1200" dirty="0">
                <a:solidFill>
                  <a:schemeClr val="tx1">
                    <a:lumMod val="50000"/>
                    <a:lumOff val="50000"/>
                  </a:schemeClr>
                </a:solidFill>
              </a:rPr>
              <a:t>) was used to calculate scores for new therapies/indications approved by the EMA or FDA. The scores have been calculated by the ESMO-MCBS Working Group and validated by the ESMO Guidelines Committee (</a:t>
            </a:r>
            <a:r>
              <a:rPr lang="en-US" sz="1200" dirty="0">
                <a:solidFill>
                  <a:schemeClr val="tx1">
                    <a:lumMod val="50000"/>
                    <a:lumOff val="50000"/>
                  </a:schemeClr>
                </a:solidFill>
                <a:hlinkClick r:id="rId5">
                  <a:extLst>
                    <a:ext uri="{A12FA001-AC4F-418D-AE19-62706E023703}">
                      <ahyp:hlinkClr xmlns:ahyp="http://schemas.microsoft.com/office/drawing/2018/hyperlinkcolor" val="tx"/>
                    </a:ext>
                  </a:extLst>
                </a:hlinkClick>
              </a:rPr>
              <a:t>https://www.esmo.org/guidelines/esmo-mcbs/esmo-mcbs-evaluation-forms</a:t>
            </a:r>
            <a:r>
              <a:rPr lang="en-US" sz="1200" dirty="0">
                <a:solidFill>
                  <a:schemeClr val="tx1">
                    <a:lumMod val="50000"/>
                    <a:lumOff val="50000"/>
                  </a:schemeClr>
                </a:solidFill>
              </a:rPr>
              <a:t>).</a:t>
            </a:r>
          </a:p>
          <a:p>
            <a:r>
              <a:rPr lang="en-US" sz="1200" baseline="30000" dirty="0" err="1">
                <a:solidFill>
                  <a:schemeClr val="tx1">
                    <a:lumMod val="50000"/>
                    <a:lumOff val="50000"/>
                  </a:schemeClr>
                </a:solidFill>
              </a:rPr>
              <a:t>e</a:t>
            </a:r>
            <a:r>
              <a:rPr lang="en-US" sz="1200" dirty="0" err="1">
                <a:solidFill>
                  <a:schemeClr val="tx1">
                    <a:lumMod val="50000"/>
                    <a:lumOff val="50000"/>
                  </a:schemeClr>
                </a:solidFill>
              </a:rPr>
              <a:t>In</a:t>
            </a:r>
            <a:r>
              <a:rPr lang="en-US" sz="1200" dirty="0">
                <a:solidFill>
                  <a:schemeClr val="tx1">
                    <a:lumMod val="50000"/>
                    <a:lumOff val="50000"/>
                  </a:schemeClr>
                </a:solidFill>
              </a:rPr>
              <a:t> NSCLC other than predominantly squamous-cell histology.</a:t>
            </a:r>
          </a:p>
          <a:p>
            <a:r>
              <a:rPr lang="en-US" sz="1200" baseline="30000" dirty="0" err="1">
                <a:solidFill>
                  <a:schemeClr val="tx1">
                    <a:lumMod val="50000"/>
                    <a:lumOff val="50000"/>
                  </a:schemeClr>
                </a:solidFill>
              </a:rPr>
              <a:t>f</a:t>
            </a:r>
            <a:r>
              <a:rPr lang="en-US" sz="1200" dirty="0" err="1">
                <a:solidFill>
                  <a:schemeClr val="tx1">
                    <a:lumMod val="50000"/>
                    <a:lumOff val="50000"/>
                  </a:schemeClr>
                </a:solidFill>
              </a:rPr>
              <a:t>Carboplatin</a:t>
            </a:r>
            <a:r>
              <a:rPr lang="en-US" sz="1200" dirty="0">
                <a:solidFill>
                  <a:schemeClr val="tx1">
                    <a:lumMod val="50000"/>
                    <a:lumOff val="50000"/>
                  </a:schemeClr>
                </a:solidFill>
              </a:rPr>
              <a:t> and pemetrexed preferred.</a:t>
            </a:r>
          </a:p>
          <a:p>
            <a:r>
              <a:rPr lang="en-US" sz="1200" baseline="30000" dirty="0" err="1">
                <a:solidFill>
                  <a:schemeClr val="tx1">
                    <a:lumMod val="50000"/>
                    <a:lumOff val="50000"/>
                  </a:schemeClr>
                </a:solidFill>
              </a:rPr>
              <a:t>g</a:t>
            </a:r>
            <a:r>
              <a:rPr lang="en-US" sz="1200" dirty="0" err="1">
                <a:solidFill>
                  <a:schemeClr val="tx1">
                    <a:lumMod val="50000"/>
                    <a:lumOff val="50000"/>
                  </a:schemeClr>
                </a:solidFill>
              </a:rPr>
              <a:t>Maintenance</a:t>
            </a:r>
            <a:r>
              <a:rPr lang="en-US" sz="1200" dirty="0">
                <a:solidFill>
                  <a:schemeClr val="tx1">
                    <a:lumMod val="50000"/>
                    <a:lumOff val="50000"/>
                  </a:schemeClr>
                </a:solidFill>
              </a:rPr>
              <a:t> pemetrexed if improvement to PS 0-1.</a:t>
            </a:r>
          </a:p>
          <a:p>
            <a:r>
              <a:rPr lang="en-US" sz="1200" baseline="30000" dirty="0" err="1">
                <a:solidFill>
                  <a:schemeClr val="tx1">
                    <a:lumMod val="50000"/>
                    <a:lumOff val="50000"/>
                  </a:schemeClr>
                </a:solidFill>
              </a:rPr>
              <a:t>h</a:t>
            </a:r>
            <a:r>
              <a:rPr lang="en-US" sz="1200" dirty="0" err="1">
                <a:solidFill>
                  <a:schemeClr val="tx1">
                    <a:lumMod val="50000"/>
                    <a:lumOff val="50000"/>
                  </a:schemeClr>
                </a:solidFill>
              </a:rPr>
              <a:t>Selection</a:t>
            </a:r>
            <a:r>
              <a:rPr lang="en-US" sz="1200" dirty="0">
                <a:solidFill>
                  <a:schemeClr val="tx1">
                    <a:lumMod val="50000"/>
                    <a:lumOff val="50000"/>
                  </a:schemeClr>
                </a:solidFill>
              </a:rPr>
              <a:t> of type of </a:t>
            </a:r>
            <a:r>
              <a:rPr lang="en-US" sz="1200" dirty="0" err="1">
                <a:solidFill>
                  <a:schemeClr val="tx1">
                    <a:lumMod val="50000"/>
                    <a:lumOff val="50000"/>
                  </a:schemeClr>
                </a:solidFill>
              </a:rPr>
              <a:t>ChT</a:t>
            </a:r>
            <a:r>
              <a:rPr lang="en-US" sz="1200" dirty="0">
                <a:solidFill>
                  <a:schemeClr val="tx1">
                    <a:lumMod val="50000"/>
                    <a:lumOff val="50000"/>
                  </a:schemeClr>
                </a:solidFill>
              </a:rPr>
              <a:t> also dependent on first-line therapy.</a:t>
            </a:r>
          </a:p>
        </p:txBody>
      </p:sp>
      <p:sp>
        <p:nvSpPr>
          <p:cNvPr id="4" name="Slide Number Placeholder 3"/>
          <p:cNvSpPr>
            <a:spLocks noGrp="1"/>
          </p:cNvSpPr>
          <p:nvPr>
            <p:ph type="sldNum" sz="quarter" idx="5"/>
          </p:nvPr>
        </p:nvSpPr>
        <p:spPr/>
        <p:txBody>
          <a:bodyPr/>
          <a:lstStyle/>
          <a:p>
            <a:fld id="{3712B45E-A2F3-4EA5-9CD2-C76316A67F3B}" type="slidenum">
              <a:rPr lang="en-CH" smtClean="0"/>
              <a:t>10</a:t>
            </a:fld>
            <a:endParaRPr lang="en-CH"/>
          </a:p>
        </p:txBody>
      </p:sp>
    </p:spTree>
    <p:extLst>
      <p:ext uri="{BB962C8B-B14F-4D97-AF65-F5344CB8AC3E}">
        <p14:creationId xmlns:p14="http://schemas.microsoft.com/office/powerpoint/2010/main" val="70820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annalsofoncology.org/article/S0923-7534(19)34932-4/fulltext" TargetMode="External"/><Relationship Id="rId2" Type="http://schemas.openxmlformats.org/officeDocument/2006/relationships/hyperlink" Target="https://www.annalsofoncology.org/article/S0923-7534(22)04781-0/fulltext"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esmo.org/guidelines/esmo-mcbs/esmo-mcbs-evaluation-forms"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annalsofoncology.org/article/S0923-7534(22)04781-0/fulltext" TargetMode="Externa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hyperlink" Target="https://www.esmo.org/guidelines/esmo-mcbs/esmo-mcbs-evaluation-forms" TargetMode="External"/><Relationship Id="rId5" Type="http://schemas.openxmlformats.org/officeDocument/2006/relationships/hyperlink" Target="https://www.annalsofoncology.org/article/S0923-7534(19)34932-4/fulltext" TargetMode="Externa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annalsofoncology.org/article/S0923-7534(19)34932-4/fulltext" TargetMode="External"/><Relationship Id="rId2" Type="http://schemas.openxmlformats.org/officeDocument/2006/relationships/hyperlink" Target="https://www.annalsofoncology.org/article/S0923-7534(22)04781-0/fulltext" TargetMode="External"/><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esmo.org/guidelines/esmo-mcbs/esmo-mcbs-evaluation-forms"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esmo.org/guidelines/esmo-mcbs/esmo-mcbs-evaluation-forms" TargetMode="External"/><Relationship Id="rId2" Type="http://schemas.openxmlformats.org/officeDocument/2006/relationships/hyperlink" Target="https://www.annalsofoncology.org/article/S0923-7534(19)34932-4/fulltext"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nnalsofoncology.org/article/S0923-7534(22)04781-0/fulltext" TargetMode="External"/><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doi.org/10.1016/j.annonc.2022.12.013"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esmo.org/living-guidelines/esmo-non-oncogene-addicted-metastatic-non-small-cell-lung-cancer-living-guideline" TargetMode="External"/><Relationship Id="rId2" Type="http://schemas.openxmlformats.org/officeDocument/2006/relationships/hyperlink" Target="https://doi.org/10.1016/j.annonc.2022.12.013" TargetMode="External"/><Relationship Id="rId1" Type="http://schemas.openxmlformats.org/officeDocument/2006/relationships/slideMaster" Target="../slideMasters/slideMaster3.xml"/><Relationship Id="rId4" Type="http://schemas.openxmlformats.org/officeDocument/2006/relationships/hyperlink" Target="http://www.esmo.org/guidelines"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7817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39D6B3E4-DB22-41D4-FC8D-306C0BBB59F9}"/>
              </a:ext>
            </a:extLst>
          </p:cNvPr>
          <p:cNvGraphicFramePr>
            <a:graphicFrameLocks noGrp="1"/>
          </p:cNvGraphicFramePr>
          <p:nvPr userDrawn="1">
            <p:extLst>
              <p:ext uri="{D42A27DB-BD31-4B8C-83A1-F6EECF244321}">
                <p14:modId xmlns:p14="http://schemas.microsoft.com/office/powerpoint/2010/main" val="4010816680"/>
              </p:ext>
            </p:extLst>
          </p:nvPr>
        </p:nvGraphicFramePr>
        <p:xfrm>
          <a:off x="4038600" y="723900"/>
          <a:ext cx="7564318" cy="5675160"/>
        </p:xfrm>
        <a:graphic>
          <a:graphicData uri="http://schemas.openxmlformats.org/drawingml/2006/table">
            <a:tbl>
              <a:tblPr bandRow="1">
                <a:tableStyleId>{5C22544A-7EE6-4342-B048-85BDC9FD1C3A}</a:tableStyleId>
              </a:tblPr>
              <a:tblGrid>
                <a:gridCol w="6436420">
                  <a:extLst>
                    <a:ext uri="{9D8B030D-6E8A-4147-A177-3AD203B41FA5}">
                      <a16:colId xmlns:a16="http://schemas.microsoft.com/office/drawing/2014/main" val="20000"/>
                    </a:ext>
                  </a:extLst>
                </a:gridCol>
                <a:gridCol w="1127898">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Maintenance chemotherapy should be offered only to patients with PS 0-1 after first-line chemotherapy. Decisions about maintenance should consider histology, response to platinum-based doublet chemotherapy and remaining toxicity after first-line chemotherapy as well as PS and the patient’s preference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In patients with non-squamous non-small-cell carcinoma and PS 0-1, pemetrexed switch maintenance should be considered in patients having disease control following four cycles of non-pemetrexed-containing platinum-based chemotherapy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Pemetrexed continuation maintenance should be considered in patients having disease control following four cycles of cisplatin–pemetrexed [</a:t>
                      </a:r>
                      <a:r>
                        <a:rPr lang="en-US" sz="1400" b="1" i="0" dirty="0">
                          <a:solidFill>
                            <a:srgbClr val="1D5271"/>
                          </a:solidFill>
                          <a:latin typeface="Arial Narrow" panose="020B0606020202030204" pitchFamily="34" charset="0"/>
                          <a:ea typeface="Arial" charset="0"/>
                          <a:cs typeface="Arial" charset="0"/>
                        </a:rPr>
                        <a:t>ESMO-MCBS v1.1 score: 4</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Continuation maintenance with gemcitabine is an option in patients treated with four cycles of cisplatin–gemcitabine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539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If no contraindication for ICI and if the patient previously obtained a substantial clinical benefit from (chemotherapy–)ICI (if ICI was discontinued previously, but not for progressive disease or severe toxicity), rechallenge with anti-PD-(L)1 might be considered since it has shown reasonable efficacy and good tolerability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403748">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dirty="0">
                          <a:solidFill>
                            <a:srgbClr val="1D5271"/>
                          </a:solidFill>
                          <a:latin typeface="Arial Narrow" panose="020B0606020202030204" pitchFamily="34" charset="0"/>
                          <a:ea typeface="Arial" charset="0"/>
                          <a:cs typeface="Arial" charset="0"/>
                        </a:rPr>
                        <a:t>Treatment duration, except in case of disease progression, should be </a:t>
                      </a:r>
                      <a:r>
                        <a:rPr lang="en-US" sz="1400" b="0" i="0" dirty="0" err="1">
                          <a:solidFill>
                            <a:srgbClr val="1D5271"/>
                          </a:solidFill>
                          <a:latin typeface="Arial Narrow" panose="020B0606020202030204" pitchFamily="34" charset="0"/>
                          <a:ea typeface="Arial" charset="0"/>
                          <a:cs typeface="Arial" charset="0"/>
                        </a:rPr>
                        <a:t>individualised</a:t>
                      </a:r>
                      <a:r>
                        <a:rPr lang="en-US" sz="1400" b="0" i="0" dirty="0">
                          <a:solidFill>
                            <a:srgbClr val="1D5271"/>
                          </a:solidFill>
                          <a:latin typeface="Arial Narrow" panose="020B0606020202030204" pitchFamily="34" charset="0"/>
                          <a:ea typeface="Arial" charset="0"/>
                          <a:cs typeface="Arial" charset="0"/>
                        </a:rPr>
                        <a:t> based on disease control and toxicity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extLst>
                  <a:ext uri="{0D108BD9-81ED-4DB2-BD59-A6C34878D82A}">
                    <a16:rowId xmlns:a16="http://schemas.microsoft.com/office/drawing/2014/main" val="707875705"/>
                  </a:ext>
                </a:extLst>
              </a:tr>
            </a:tbl>
          </a:graphicData>
        </a:graphic>
      </p:graphicFrame>
      <p:sp>
        <p:nvSpPr>
          <p:cNvPr id="5" name="TextBox 4">
            <a:extLst>
              <a:ext uri="{FF2B5EF4-FFF2-40B4-BE49-F238E27FC236}">
                <a16:creationId xmlns:a16="http://schemas.microsoft.com/office/drawing/2014/main" id="{20312114-7A3F-E2D9-F74D-C3A3793C6D5E}"/>
              </a:ext>
            </a:extLst>
          </p:cNvPr>
          <p:cNvSpPr txBox="1"/>
          <p:nvPr userDrawn="1"/>
        </p:nvSpPr>
        <p:spPr>
          <a:xfrm>
            <a:off x="685800" y="2471347"/>
            <a:ext cx="2866754"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First-line Treatment for Patients Contraindication for ICI: PS 0-2</a:t>
            </a:r>
          </a:p>
          <a:p>
            <a:r>
              <a:rPr lang="en-US" sz="1400" b="1" dirty="0">
                <a:solidFill>
                  <a:srgbClr val="1D5271"/>
                </a:solidFill>
                <a:latin typeface="Arial Narrow" panose="020B0606020202030204" pitchFamily="34" charset="0"/>
                <a:ea typeface="Arial" charset="0"/>
                <a:cs typeface="Arial" charset="0"/>
              </a:rPr>
              <a:t>(2/2)</a:t>
            </a:r>
          </a:p>
        </p:txBody>
      </p:sp>
      <p:sp>
        <p:nvSpPr>
          <p:cNvPr id="6" name="TextBox 5">
            <a:extLst>
              <a:ext uri="{FF2B5EF4-FFF2-40B4-BE49-F238E27FC236}">
                <a16:creationId xmlns:a16="http://schemas.microsoft.com/office/drawing/2014/main" id="{1ABF1CAE-4233-CFC0-A818-74BB9823549E}"/>
              </a:ext>
            </a:extLst>
          </p:cNvPr>
          <p:cNvSpPr txBox="1"/>
          <p:nvPr userDrawn="1"/>
        </p:nvSpPr>
        <p:spPr>
          <a:xfrm>
            <a:off x="685800" y="2021049"/>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1775672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E205EBE5-24A5-2BC2-463C-3F15B1EE58EA}"/>
              </a:ext>
            </a:extLst>
          </p:cNvPr>
          <p:cNvGraphicFramePr>
            <a:graphicFrameLocks noGrp="1"/>
          </p:cNvGraphicFramePr>
          <p:nvPr userDrawn="1">
            <p:extLst>
              <p:ext uri="{D42A27DB-BD31-4B8C-83A1-F6EECF244321}">
                <p14:modId xmlns:p14="http://schemas.microsoft.com/office/powerpoint/2010/main" val="1149815944"/>
              </p:ext>
            </p:extLst>
          </p:nvPr>
        </p:nvGraphicFramePr>
        <p:xfrm>
          <a:off x="4049486" y="723900"/>
          <a:ext cx="7564318" cy="5039760"/>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49829">
                <a:tc>
                  <a:txBody>
                    <a:bodyPr/>
                    <a:lstStyle/>
                    <a:p>
                      <a:pPr>
                        <a:spcAft>
                          <a:spcPts val="600"/>
                        </a:spcAft>
                      </a:pPr>
                      <a:r>
                        <a:rPr lang="en-US" sz="1400" b="0" i="0" kern="1200" dirty="0">
                          <a:solidFill>
                            <a:srgbClr val="1D5271"/>
                          </a:solidFill>
                          <a:latin typeface="Arial Narrow" panose="020B0606020202030204" pitchFamily="34" charset="0"/>
                          <a:ea typeface="Arial" charset="0"/>
                          <a:cs typeface="Arial" charset="0"/>
                        </a:rPr>
                        <a:t>Chemotherapy with platinum-based doublets should be considered in all patients without major comorbidities and PS 0-2:</a:t>
                      </a:r>
                    </a:p>
                    <a:p>
                      <a:pPr marL="285750" indent="-285750">
                        <a:spcAft>
                          <a:spcPts val="600"/>
                        </a:spcAft>
                        <a:buFont typeface="Arial" panose="020B0604020202020204" pitchFamily="34" charset="0"/>
                        <a:buChar char="•"/>
                      </a:pPr>
                      <a:r>
                        <a:rPr lang="en-US" sz="1400" b="0" i="0" kern="1200" dirty="0">
                          <a:solidFill>
                            <a:srgbClr val="1D5271"/>
                          </a:solidFill>
                          <a:latin typeface="Arial Narrow" panose="020B0606020202030204" pitchFamily="34" charset="0"/>
                          <a:ea typeface="Arial" charset="0"/>
                          <a:cs typeface="Arial" charset="0"/>
                        </a:rPr>
                        <a:t>Four cycles of platinum-based doublets followed by less toxic maintenance monotherapy, </a:t>
                      </a:r>
                      <a:br>
                        <a:rPr lang="en-US" sz="1400" b="0" i="0" kern="1200" dirty="0">
                          <a:solidFill>
                            <a:srgbClr val="1D5271"/>
                          </a:solidFill>
                          <a:latin typeface="Arial Narrow" panose="020B0606020202030204" pitchFamily="34" charset="0"/>
                          <a:ea typeface="Arial" charset="0"/>
                          <a:cs typeface="Arial" charset="0"/>
                        </a:rPr>
                      </a:br>
                      <a:r>
                        <a:rPr lang="en-US" sz="1400" b="0" i="0" kern="1200" dirty="0">
                          <a:solidFill>
                            <a:srgbClr val="1D5271"/>
                          </a:solidFill>
                          <a:latin typeface="Arial Narrow" panose="020B0606020202030204" pitchFamily="34" charset="0"/>
                          <a:ea typeface="Arial" charset="0"/>
                          <a:cs typeface="Arial" charset="0"/>
                        </a:rPr>
                        <a:t>or four cycles in patients not suitable/eligible for maintenance monotherapy, </a:t>
                      </a:r>
                      <a:br>
                        <a:rPr lang="en-US" sz="1400" b="0" i="0" kern="1200" dirty="0">
                          <a:solidFill>
                            <a:srgbClr val="1D5271"/>
                          </a:solidFill>
                          <a:latin typeface="Arial Narrow" panose="020B0606020202030204" pitchFamily="34" charset="0"/>
                          <a:ea typeface="Arial" charset="0"/>
                          <a:cs typeface="Arial" charset="0"/>
                        </a:rPr>
                      </a:br>
                      <a:r>
                        <a:rPr lang="en-US" sz="1400" b="0" i="0" kern="1200" dirty="0">
                          <a:solidFill>
                            <a:srgbClr val="1D5271"/>
                          </a:solidFill>
                          <a:latin typeface="Arial Narrow" panose="020B0606020202030204" pitchFamily="34" charset="0"/>
                          <a:ea typeface="Arial" charset="0"/>
                          <a:cs typeface="Arial" charset="0"/>
                        </a:rPr>
                        <a:t>up to a maximum of six cycles, is currently recommended</a:t>
                      </a:r>
                    </a:p>
                    <a:p>
                      <a:pPr marL="285750" indent="-285750">
                        <a:spcAft>
                          <a:spcPts val="600"/>
                        </a:spcAft>
                        <a:buFont typeface="Arial" panose="020B0604020202020204" pitchFamily="34" charset="0"/>
                        <a:buChar char="•"/>
                      </a:pPr>
                      <a:r>
                        <a:rPr lang="en-US" sz="1400" b="0" i="0" kern="1200" dirty="0">
                          <a:solidFill>
                            <a:srgbClr val="1D5271"/>
                          </a:solidFill>
                          <a:latin typeface="Arial Narrow" panose="020B0606020202030204" pitchFamily="34" charset="0"/>
                          <a:ea typeface="Arial" charset="0"/>
                          <a:cs typeface="Arial" charset="0"/>
                        </a:rPr>
                        <a:t>The carboplatin–nab-paclitaxel regimen could be considered a chemotherapeutic option, particularly in patients with greater risk of neurotoxicity, pre-existing hypersensitivity to paclitaxel or contraindications for standard paclitaxel premedication</a:t>
                      </a:r>
                    </a:p>
                    <a:p>
                      <a:pPr marL="285750" indent="-285750">
                        <a:spcAft>
                          <a:spcPts val="600"/>
                        </a:spcAft>
                        <a:buFont typeface="Arial" panose="020B0604020202020204" pitchFamily="34" charset="0"/>
                        <a:buChar char="•"/>
                      </a:pPr>
                      <a:r>
                        <a:rPr lang="en-US" sz="1400" b="0" i="0" kern="1200" dirty="0">
                          <a:solidFill>
                            <a:srgbClr val="1D5271"/>
                          </a:solidFill>
                          <a:latin typeface="Arial Narrow" panose="020B0606020202030204" pitchFamily="34" charset="0"/>
                          <a:ea typeface="Arial" charset="0"/>
                          <a:cs typeface="Arial" charset="0"/>
                        </a:rPr>
                        <a:t>Platinum-based doublets with a third-generation cytotoxic agent (gemcitabine, vinorelbine, </a:t>
                      </a:r>
                      <a:r>
                        <a:rPr lang="en-US" sz="1400" b="0" i="0" kern="1200" dirty="0" err="1">
                          <a:solidFill>
                            <a:srgbClr val="1D5271"/>
                          </a:solidFill>
                          <a:latin typeface="Arial Narrow" panose="020B0606020202030204" pitchFamily="34" charset="0"/>
                          <a:ea typeface="Arial" charset="0"/>
                          <a:cs typeface="Arial" charset="0"/>
                        </a:rPr>
                        <a:t>taxanes</a:t>
                      </a:r>
                      <a:r>
                        <a:rPr lang="en-US" sz="1400" b="0" i="0" kern="1200" dirty="0">
                          <a:solidFill>
                            <a:srgbClr val="1D5271"/>
                          </a:solidFill>
                          <a:latin typeface="Arial Narrow" panose="020B0606020202030204" pitchFamily="34" charset="0"/>
                          <a:ea typeface="Arial" charset="0"/>
                          <a:cs typeface="Arial" charset="0"/>
                        </a:rPr>
                        <a:t>) are recommended in squamous-cell carcinoma patients without major comorbidities and PS 0-2</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spcAft>
                          <a:spcPts val="600"/>
                        </a:spcAft>
                        <a:buFont typeface="Calibri" panose="020F0502020204030204" pitchFamily="34" charset="0"/>
                        <a:buNone/>
                      </a:pPr>
                      <a:br>
                        <a:rPr lang="fr-FR" sz="1400" b="0" i="0" kern="1200" dirty="0">
                          <a:solidFill>
                            <a:srgbClr val="1D5271"/>
                          </a:solidFill>
                          <a:latin typeface="Arial Narrow" panose="020B0606020202030204" pitchFamily="34" charset="0"/>
                          <a:ea typeface="Arial" charset="0"/>
                          <a:cs typeface="Arial" charset="0"/>
                        </a:rPr>
                      </a:br>
                      <a:endParaRPr lang="en-GB" sz="1400" b="0" i="0" kern="1200" dirty="0">
                        <a:solidFill>
                          <a:srgbClr val="1D5271"/>
                        </a:solidFill>
                        <a:latin typeface="Arial Narrow" panose="020B0606020202030204" pitchFamily="34" charset="0"/>
                        <a:ea typeface="Arial" charset="0"/>
                        <a:cs typeface="Arial" charset="0"/>
                      </a:endParaRPr>
                    </a:p>
                    <a:p>
                      <a:pPr marL="0" indent="0" algn="ctr">
                        <a:spcAft>
                          <a:spcPts val="600"/>
                        </a:spcAft>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br>
                        <a:rPr lang="en-GB" sz="1400" b="0" i="0" kern="1200" dirty="0">
                          <a:solidFill>
                            <a:srgbClr val="1D5271"/>
                          </a:solidFill>
                          <a:latin typeface="Arial Narrow" panose="020B0606020202030204" pitchFamily="34" charset="0"/>
                          <a:ea typeface="Arial" charset="0"/>
                          <a:cs typeface="Arial" charset="0"/>
                        </a:rPr>
                      </a:br>
                      <a:r>
                        <a:rPr lang="en-GB" sz="1400" b="0" i="0" kern="1200" dirty="0">
                          <a:solidFill>
                            <a:srgbClr val="1D5271"/>
                          </a:solidFill>
                          <a:latin typeface="Arial Narrow" panose="020B0606020202030204" pitchFamily="34" charset="0"/>
                          <a:ea typeface="Arial" charset="0"/>
                          <a:cs typeface="Arial" charset="0"/>
                        </a:rPr>
                        <a:t>I, A</a:t>
                      </a:r>
                      <a:br>
                        <a:rPr lang="en-GB" sz="1400" b="0" i="0" kern="1200" dirty="0">
                          <a:solidFill>
                            <a:srgbClr val="1D5271"/>
                          </a:solidFill>
                          <a:latin typeface="Arial Narrow" panose="020B0606020202030204" pitchFamily="34" charset="0"/>
                          <a:ea typeface="Arial" charset="0"/>
                          <a:cs typeface="Arial" charset="0"/>
                        </a:rPr>
                      </a:br>
                      <a:r>
                        <a:rPr lang="en-GB" sz="1400" b="0" i="0" kern="1200" dirty="0">
                          <a:solidFill>
                            <a:srgbClr val="1D5271"/>
                          </a:solidFill>
                          <a:latin typeface="Arial Narrow" panose="020B0606020202030204" pitchFamily="34" charset="0"/>
                          <a:ea typeface="Arial" charset="0"/>
                          <a:cs typeface="Arial" charset="0"/>
                        </a:rPr>
                        <a:t>IV, B</a:t>
                      </a:r>
                    </a:p>
                    <a:p>
                      <a:pPr marL="0" indent="0" algn="ctr">
                        <a:spcAft>
                          <a:spcPts val="600"/>
                        </a:spcAft>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B</a:t>
                      </a:r>
                      <a:br>
                        <a:rPr lang="en-GB" sz="1400" b="0" i="0" kern="1200" dirty="0">
                          <a:solidFill>
                            <a:srgbClr val="1D5271"/>
                          </a:solidFill>
                          <a:latin typeface="Arial Narrow" panose="020B0606020202030204" pitchFamily="34" charset="0"/>
                          <a:ea typeface="Arial" charset="0"/>
                          <a:cs typeface="Arial" charset="0"/>
                        </a:rPr>
                      </a:br>
                      <a:br>
                        <a:rPr lang="en-GB" sz="1400" b="0" i="0" kern="1200" dirty="0">
                          <a:solidFill>
                            <a:srgbClr val="1D5271"/>
                          </a:solidFill>
                          <a:latin typeface="Arial Narrow" panose="020B0606020202030204" pitchFamily="34" charset="0"/>
                          <a:ea typeface="Arial" charset="0"/>
                          <a:cs typeface="Arial" charset="0"/>
                        </a:rPr>
                      </a:br>
                      <a:endParaRPr lang="en-GB" sz="1400" b="0" i="0" kern="1200" dirty="0">
                        <a:solidFill>
                          <a:srgbClr val="1D5271"/>
                        </a:solidFill>
                        <a:latin typeface="Arial Narrow" panose="020B0606020202030204" pitchFamily="34" charset="0"/>
                        <a:ea typeface="Arial" charset="0"/>
                        <a:cs typeface="Arial" charset="0"/>
                      </a:endParaRPr>
                    </a:p>
                    <a:p>
                      <a:pPr marL="0" indent="0" algn="ctr">
                        <a:spcAft>
                          <a:spcPts val="600"/>
                        </a:spcAft>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br>
                        <a:rPr lang="en-GB" sz="1400" b="0" i="0" kern="1200" dirty="0">
                          <a:solidFill>
                            <a:srgbClr val="1D5271"/>
                          </a:solidFill>
                          <a:latin typeface="Arial Narrow" panose="020B0606020202030204" pitchFamily="34" charset="0"/>
                          <a:ea typeface="Arial" charset="0"/>
                          <a:cs typeface="Arial" charset="0"/>
                        </a:rPr>
                      </a:br>
                      <a:br>
                        <a:rPr lang="en-GB" sz="1400" b="0" i="0" kern="1200" dirty="0">
                          <a:solidFill>
                            <a:srgbClr val="1D5271"/>
                          </a:solidFill>
                          <a:latin typeface="Arial Narrow" panose="020B0606020202030204" pitchFamily="34" charset="0"/>
                          <a:ea typeface="Arial" charset="0"/>
                          <a:cs typeface="Arial" charset="0"/>
                        </a:rPr>
                      </a:b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431276">
                <a:tc>
                  <a:txBody>
                    <a:bodyPr/>
                    <a:lstStyle/>
                    <a:p>
                      <a:r>
                        <a:rPr lang="en-US" sz="1400" b="0" i="0" dirty="0">
                          <a:solidFill>
                            <a:srgbClr val="1D5271"/>
                          </a:solidFill>
                          <a:latin typeface="Arial Narrow" panose="020B0606020202030204" pitchFamily="34" charset="0"/>
                          <a:ea typeface="Arial" charset="0"/>
                          <a:cs typeface="Arial" charset="0"/>
                        </a:rPr>
                        <a:t>Pemetrexed-based combination chemotherapy is preferred to gemcitabine- or docetaxel-based combinations in patients with non-squamous non-small-cell carcinoma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a:t>
                      </a:r>
                      <a:r>
                        <a:rPr lang="en-US" sz="1400" b="1" i="0" dirty="0">
                          <a:solidFill>
                            <a:srgbClr val="1D5271"/>
                          </a:solidFill>
                          <a:latin typeface="Arial Narrow" panose="020B0606020202030204" pitchFamily="34" charset="0"/>
                          <a:ea typeface="Arial" charset="0"/>
                          <a:cs typeface="Arial" charset="0"/>
                        </a:rPr>
                        <a:t>ESMO-MCBS v1.1 score: 4</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419775">
                <a:tc>
                  <a:txBody>
                    <a:bodyPr/>
                    <a:lstStyle/>
                    <a:p>
                      <a:r>
                        <a:rPr lang="en-US" sz="1400" b="0" i="0" dirty="0">
                          <a:solidFill>
                            <a:srgbClr val="1D5271"/>
                          </a:solidFill>
                          <a:latin typeface="Arial Narrow" panose="020B0606020202030204" pitchFamily="34" charset="0"/>
                          <a:ea typeface="Arial" charset="0"/>
                          <a:cs typeface="Arial" charset="0"/>
                        </a:rPr>
                        <a:t>Bevacizumab might be considered with a carboplatin–paclitaxel or carboplatin–pemetrexed-based regimen in the absence of contraindications [for carboplatin–paclitaxel–bevacizumab </a:t>
                      </a:r>
                      <a:r>
                        <a:rPr lang="en-US" sz="1400" b="1" i="0" dirty="0">
                          <a:solidFill>
                            <a:srgbClr val="1D5271"/>
                          </a:solidFill>
                          <a:latin typeface="Arial Narrow" panose="020B0606020202030204" pitchFamily="34" charset="0"/>
                          <a:ea typeface="Arial" charset="0"/>
                          <a:cs typeface="Arial" charset="0"/>
                        </a:rPr>
                        <a:t>ESMO-MCBS v1.1 score: 2 </a:t>
                      </a:r>
                      <a:r>
                        <a:rPr lang="en-US" sz="1400" b="0" i="0" dirty="0">
                          <a:solidFill>
                            <a:srgbClr val="1D5271"/>
                          </a:solidFill>
                          <a:latin typeface="Arial Narrow" panose="020B0606020202030204" pitchFamily="34" charset="0"/>
                          <a:ea typeface="Arial" charset="0"/>
                          <a:cs typeface="Arial" charset="0"/>
                        </a:rPr>
                        <a:t>in NSCLC other than predominantly squamous-cell histology]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2A0DEF01-33C2-5367-E577-1EBB8D9AB0E6}"/>
              </a:ext>
            </a:extLst>
          </p:cNvPr>
          <p:cNvSpPr txBox="1"/>
          <p:nvPr userDrawn="1"/>
        </p:nvSpPr>
        <p:spPr>
          <a:xfrm>
            <a:off x="685800" y="2475372"/>
            <a:ext cx="2609286" cy="738664"/>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First-line Treatment for Patients with Contraindication for ICI: PS 0-2</a:t>
            </a:r>
          </a:p>
          <a:p>
            <a:r>
              <a:rPr lang="en-US" sz="1400" b="1" dirty="0">
                <a:solidFill>
                  <a:srgbClr val="1D5271"/>
                </a:solidFill>
                <a:latin typeface="Arial Narrow" panose="020B0606020202030204" pitchFamily="34" charset="0"/>
                <a:ea typeface="Arial" charset="0"/>
                <a:cs typeface="Arial" charset="0"/>
              </a:rPr>
              <a:t>(1/2)</a:t>
            </a:r>
          </a:p>
        </p:txBody>
      </p:sp>
      <p:sp>
        <p:nvSpPr>
          <p:cNvPr id="6" name="TextBox 5">
            <a:extLst>
              <a:ext uri="{FF2B5EF4-FFF2-40B4-BE49-F238E27FC236}">
                <a16:creationId xmlns:a16="http://schemas.microsoft.com/office/drawing/2014/main" id="{8B1EB89F-BD22-51DA-2967-CD2A1859CDBC}"/>
              </a:ext>
            </a:extLst>
          </p:cNvPr>
          <p:cNvSpPr txBox="1"/>
          <p:nvPr userDrawn="1"/>
        </p:nvSpPr>
        <p:spPr>
          <a:xfrm>
            <a:off x="685800" y="2021048"/>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1876184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D05C3225-C3CA-E3FE-F79D-A7125775CB4F}"/>
              </a:ext>
            </a:extLst>
          </p:cNvPr>
          <p:cNvGraphicFramePr>
            <a:graphicFrameLocks noGrp="1"/>
          </p:cNvGraphicFramePr>
          <p:nvPr userDrawn="1">
            <p:extLst>
              <p:ext uri="{D42A27DB-BD31-4B8C-83A1-F6EECF244321}">
                <p14:modId xmlns:p14="http://schemas.microsoft.com/office/powerpoint/2010/main" val="49699663"/>
              </p:ext>
            </p:extLst>
          </p:nvPr>
        </p:nvGraphicFramePr>
        <p:xfrm>
          <a:off x="4038600" y="734640"/>
          <a:ext cx="7564318" cy="5221080"/>
        </p:xfrm>
        <a:graphic>
          <a:graphicData uri="http://schemas.openxmlformats.org/drawingml/2006/table">
            <a:tbl>
              <a:tblPr bandRow="1">
                <a:tableStyleId>{5C22544A-7EE6-4342-B048-85BDC9FD1C3A}</a:tableStyleId>
              </a:tblPr>
              <a:tblGrid>
                <a:gridCol w="6436420">
                  <a:extLst>
                    <a:ext uri="{9D8B030D-6E8A-4147-A177-3AD203B41FA5}">
                      <a16:colId xmlns:a16="http://schemas.microsoft.com/office/drawing/2014/main" val="20000"/>
                    </a:ext>
                  </a:extLst>
                </a:gridCol>
                <a:gridCol w="1127898">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93926">
                <a:tc>
                  <a:txBody>
                    <a:bodyPr/>
                    <a:lstStyle/>
                    <a:p>
                      <a:pPr>
                        <a:spcAft>
                          <a:spcPts val="600"/>
                        </a:spcAft>
                      </a:pPr>
                      <a:r>
                        <a:rPr lang="en-US" sz="1200" b="0" i="0" kern="1200" dirty="0">
                          <a:solidFill>
                            <a:srgbClr val="1D5271"/>
                          </a:solidFill>
                          <a:latin typeface="Arial Narrow" panose="020B0606020202030204" pitchFamily="34" charset="0"/>
                          <a:ea typeface="Arial" charset="0"/>
                          <a:cs typeface="Arial" charset="0"/>
                        </a:rPr>
                        <a:t>Combinations of platinum-based chemotherapy and anti-PD-(L)1 inhibitors are preferred to platinum-based chemotherapy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0">
                <a:tc>
                  <a:txBody>
                    <a:bodyPr/>
                    <a:lstStyle/>
                    <a:p>
                      <a:r>
                        <a:rPr lang="en-US" sz="1200" b="0" i="0" dirty="0">
                          <a:solidFill>
                            <a:srgbClr val="1D5271"/>
                          </a:solidFill>
                          <a:latin typeface="Arial Narrow" panose="020B0606020202030204" pitchFamily="34" charset="0"/>
                          <a:ea typeface="Arial" charset="0"/>
                          <a:cs typeface="Arial" charset="0"/>
                        </a:rPr>
                        <a:t>ICI [anti-PD-(L)1 ± anti-CTLA-4] + platinum-based doublet chemotherapy followed by ICI ± pemetrexed or bevacizumab:</a:t>
                      </a:r>
                    </a:p>
                    <a:p>
                      <a:pPr marL="285750" indent="-285750">
                        <a:buFont typeface="Arial" panose="020B0604020202020204" pitchFamily="34" charset="0"/>
                        <a:buChar char="•"/>
                      </a:pPr>
                      <a:r>
                        <a:rPr lang="en-GB" sz="1200" b="0" i="0" dirty="0">
                          <a:solidFill>
                            <a:srgbClr val="1D5271"/>
                          </a:solidFill>
                          <a:latin typeface="Arial Narrow" panose="020B0606020202030204" pitchFamily="34" charset="0"/>
                          <a:ea typeface="Arial" charset="0"/>
                          <a:cs typeface="Arial" charset="0"/>
                        </a:rPr>
                        <a:t>First-line chemotherapy–ICI options consist of pembrolizumab–pemetrexed–platinum [</a:t>
                      </a:r>
                      <a:r>
                        <a:rPr lang="en-GB" sz="1200" b="1" i="0" dirty="0">
                          <a:solidFill>
                            <a:srgbClr val="1D5271"/>
                          </a:solidFill>
                          <a:latin typeface="Arial Narrow" panose="020B0606020202030204" pitchFamily="34" charset="0"/>
                          <a:ea typeface="Arial" charset="0"/>
                          <a:cs typeface="Arial" charset="0"/>
                        </a:rPr>
                        <a:t>ESMO-MCBS v1.1 score: 4</a:t>
                      </a:r>
                      <a:r>
                        <a:rPr lang="en-GB" sz="1200" b="0" i="0" dirty="0">
                          <a:solidFill>
                            <a:srgbClr val="1D5271"/>
                          </a:solidFill>
                          <a:latin typeface="Arial Narrow" panose="020B0606020202030204" pitchFamily="34" charset="0"/>
                          <a:ea typeface="Arial" charset="0"/>
                          <a:cs typeface="Arial" charset="0"/>
                        </a:rPr>
                        <a:t>], atezolizumab–bevacizumab–paclitaxel–carboplatin [</a:t>
                      </a:r>
                      <a:r>
                        <a:rPr lang="en-GB" sz="1200" b="1" i="0" dirty="0">
                          <a:solidFill>
                            <a:srgbClr val="1D5271"/>
                          </a:solidFill>
                          <a:latin typeface="Arial Narrow" panose="020B0606020202030204" pitchFamily="34" charset="0"/>
                          <a:ea typeface="Arial" charset="0"/>
                          <a:cs typeface="Arial" charset="0"/>
                        </a:rPr>
                        <a:t>ESMO-MCBS v1.1 score: 3</a:t>
                      </a:r>
                      <a:r>
                        <a:rPr lang="en-GB" sz="1200" b="0" i="0" dirty="0">
                          <a:solidFill>
                            <a:srgbClr val="1D5271"/>
                          </a:solidFill>
                          <a:latin typeface="Arial Narrow" panose="020B0606020202030204" pitchFamily="34" charset="0"/>
                          <a:ea typeface="Arial" charset="0"/>
                          <a:cs typeface="Arial" charset="0"/>
                        </a:rPr>
                        <a:t>], atezolizumab–carboplatin–nab-paclitaxel [</a:t>
                      </a:r>
                      <a:r>
                        <a:rPr lang="en-GB" sz="1200" b="1" i="0" dirty="0">
                          <a:solidFill>
                            <a:srgbClr val="1D5271"/>
                          </a:solidFill>
                          <a:latin typeface="Arial Narrow" panose="020B0606020202030204" pitchFamily="34" charset="0"/>
                          <a:ea typeface="Arial" charset="0"/>
                          <a:cs typeface="Arial" charset="0"/>
                        </a:rPr>
                        <a:t>ESMO-MCBS v1.1 score: 3</a:t>
                      </a:r>
                      <a:r>
                        <a:rPr lang="en-GB" sz="1200" b="0" i="0" dirty="0">
                          <a:solidFill>
                            <a:srgbClr val="1D5271"/>
                          </a:solidFill>
                          <a:latin typeface="Arial Narrow" panose="020B0606020202030204" pitchFamily="34" charset="0"/>
                          <a:ea typeface="Arial" charset="0"/>
                          <a:cs typeface="Arial" charset="0"/>
                        </a:rPr>
                        <a:t>] or </a:t>
                      </a:r>
                      <a:r>
                        <a:rPr lang="en-GB" sz="1200" b="0" i="0" dirty="0" err="1">
                          <a:solidFill>
                            <a:srgbClr val="1D5271"/>
                          </a:solidFill>
                          <a:latin typeface="Arial Narrow" panose="020B0606020202030204" pitchFamily="34" charset="0"/>
                          <a:ea typeface="Arial" charset="0"/>
                          <a:cs typeface="Arial" charset="0"/>
                        </a:rPr>
                        <a:t>cemiplimab</a:t>
                      </a:r>
                      <a:r>
                        <a:rPr lang="en-GB" sz="1200" b="0" i="0" dirty="0">
                          <a:solidFill>
                            <a:srgbClr val="1D5271"/>
                          </a:solidFill>
                          <a:latin typeface="Arial Narrow" panose="020B0606020202030204" pitchFamily="34" charset="0"/>
                          <a:ea typeface="Arial" charset="0"/>
                          <a:cs typeface="Arial" charset="0"/>
                        </a:rPr>
                        <a:t>–platinum-based doublet chemotherapy (with pemetrexed maintenance for non-squamous histology) [</a:t>
                      </a:r>
                      <a:r>
                        <a:rPr lang="en-GB" sz="1200" b="1" i="0" dirty="0">
                          <a:solidFill>
                            <a:srgbClr val="1D5271"/>
                          </a:solidFill>
                          <a:latin typeface="Arial Narrow" panose="020B0606020202030204" pitchFamily="34" charset="0"/>
                          <a:ea typeface="Arial" charset="0"/>
                          <a:cs typeface="Arial" charset="0"/>
                        </a:rPr>
                        <a:t>ESMO-MCBS v1.1 score: 4</a:t>
                      </a:r>
                      <a:r>
                        <a:rPr lang="en-GB" sz="1200" b="0" i="0" dirty="0">
                          <a:solidFill>
                            <a:srgbClr val="1D5271"/>
                          </a:solidFill>
                          <a:latin typeface="Arial Narrow" panose="020B0606020202030204" pitchFamily="34" charset="0"/>
                          <a:ea typeface="Arial" charset="0"/>
                          <a:cs typeface="Arial" charset="0"/>
                        </a:rPr>
                        <a:t>; FDA approved, EMA approved in patients with PD-L1 expression in ≥ 1% of TCs]</a:t>
                      </a:r>
                    </a:p>
                    <a:p>
                      <a:pPr marL="285750" indent="-285750">
                        <a:buFont typeface="Arial" panose="020B0604020202020204" pitchFamily="34" charset="0"/>
                        <a:buChar char="•"/>
                      </a:pPr>
                      <a:r>
                        <a:rPr lang="en-GB" sz="1200" b="0" i="0" dirty="0">
                          <a:solidFill>
                            <a:srgbClr val="1D5271"/>
                          </a:solidFill>
                          <a:latin typeface="Arial Narrow" panose="020B0606020202030204" pitchFamily="34" charset="0"/>
                          <a:ea typeface="Arial" charset="0"/>
                          <a:cs typeface="Arial" charset="0"/>
                        </a:rPr>
                        <a:t>Nivolumab–ipilimumab plus two cycles of platinum-based doublet chemotherapy </a:t>
                      </a:r>
                      <a:br>
                        <a:rPr lang="en-GB" sz="1200" b="0" i="0" dirty="0">
                          <a:solidFill>
                            <a:srgbClr val="1D5271"/>
                          </a:solidFill>
                          <a:latin typeface="Arial Narrow" panose="020B0606020202030204" pitchFamily="34" charset="0"/>
                          <a:ea typeface="Arial" charset="0"/>
                          <a:cs typeface="Arial" charset="0"/>
                        </a:rPr>
                      </a:br>
                      <a:r>
                        <a:rPr lang="en-GB" sz="1200" b="0" i="0" dirty="0">
                          <a:solidFill>
                            <a:srgbClr val="1D5271"/>
                          </a:solidFill>
                          <a:latin typeface="Arial Narrow" panose="020B0606020202030204" pitchFamily="34" charset="0"/>
                          <a:ea typeface="Arial" charset="0"/>
                          <a:cs typeface="Arial" charset="0"/>
                        </a:rPr>
                        <a:t>[</a:t>
                      </a:r>
                      <a:r>
                        <a:rPr lang="en-GB" sz="1200" b="1" i="0" dirty="0">
                          <a:solidFill>
                            <a:srgbClr val="1D5271"/>
                          </a:solidFill>
                          <a:latin typeface="Arial Narrow" panose="020B0606020202030204" pitchFamily="34" charset="0"/>
                          <a:ea typeface="Arial" charset="0"/>
                          <a:cs typeface="Arial" charset="0"/>
                        </a:rPr>
                        <a:t>ESMO-MCBS v1.1 score: 4</a:t>
                      </a:r>
                      <a:r>
                        <a:rPr lang="en-GB" sz="1200" b="0" i="0" dirty="0">
                          <a:solidFill>
                            <a:srgbClr val="1D5271"/>
                          </a:solidFill>
                          <a:latin typeface="Arial Narrow" panose="020B0606020202030204" pitchFamily="34" charset="0"/>
                          <a:ea typeface="Arial" charset="0"/>
                          <a:cs typeface="Arial" charset="0"/>
                        </a:rPr>
                        <a:t>] or durvalumab–</a:t>
                      </a:r>
                      <a:r>
                        <a:rPr lang="en-GB" sz="1200" b="0" i="0" dirty="0" err="1">
                          <a:solidFill>
                            <a:srgbClr val="1D5271"/>
                          </a:solidFill>
                          <a:latin typeface="Arial Narrow" panose="020B0606020202030204" pitchFamily="34" charset="0"/>
                          <a:ea typeface="Arial" charset="0"/>
                          <a:cs typeface="Arial" charset="0"/>
                        </a:rPr>
                        <a:t>tremelimumab</a:t>
                      </a:r>
                      <a:r>
                        <a:rPr lang="en-GB" sz="1200" b="0" i="0" dirty="0">
                          <a:solidFill>
                            <a:srgbClr val="1D5271"/>
                          </a:solidFill>
                          <a:latin typeface="Arial Narrow" panose="020B0606020202030204" pitchFamily="34" charset="0"/>
                          <a:ea typeface="Arial" charset="0"/>
                          <a:cs typeface="Arial" charset="0"/>
                        </a:rPr>
                        <a:t>–platinum-based doublet chemotherapy [</a:t>
                      </a:r>
                      <a:r>
                        <a:rPr lang="en-GB" sz="1200" b="1" i="0" dirty="0">
                          <a:solidFill>
                            <a:srgbClr val="1D5271"/>
                          </a:solidFill>
                          <a:latin typeface="Arial Narrow" panose="020B0606020202030204" pitchFamily="34" charset="0"/>
                          <a:ea typeface="Arial" charset="0"/>
                          <a:cs typeface="Arial" charset="0"/>
                        </a:rPr>
                        <a:t>ESMO-MCBS v1.1 score: 4</a:t>
                      </a:r>
                      <a:r>
                        <a:rPr lang="en-GB" sz="12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r>
                        <a:rPr lang="en-US" sz="1200" b="0" i="0" dirty="0">
                          <a:solidFill>
                            <a:srgbClr val="1D5271"/>
                          </a:solidFill>
                          <a:latin typeface="Arial Narrow" panose="020B0606020202030204" pitchFamily="34" charset="0"/>
                          <a:ea typeface="Arial" charset="0"/>
                          <a:cs typeface="Arial" charset="0"/>
                        </a:rPr>
                        <a:t>Dual ICI alone (only for PD-L1 ≥1%):</a:t>
                      </a:r>
                    </a:p>
                    <a:p>
                      <a:pPr marL="285750" indent="-285750">
                        <a:buFont typeface="Arial" panose="020B0604020202020204" pitchFamily="34" charset="0"/>
                        <a:buChar char="•"/>
                      </a:pPr>
                      <a:r>
                        <a:rPr lang="en-US" sz="1200" b="0" i="0" dirty="0">
                          <a:solidFill>
                            <a:srgbClr val="1D5271"/>
                          </a:solidFill>
                          <a:latin typeface="Arial Narrow" panose="020B0606020202030204" pitchFamily="34" charset="0"/>
                          <a:ea typeface="Arial" charset="0"/>
                          <a:cs typeface="Arial" charset="0"/>
                        </a:rPr>
                        <a:t>Nivolumab–ipilimumab is an option for PD-L1 ≥1% </a:t>
                      </a:r>
                      <a:r>
                        <a:rPr lang="en-US" sz="1200" b="0" i="0" dirty="0" err="1">
                          <a:solidFill>
                            <a:srgbClr val="1D5271"/>
                          </a:solidFill>
                          <a:latin typeface="Arial Narrow" panose="020B0606020202030204" pitchFamily="34" charset="0"/>
                          <a:ea typeface="Arial" charset="0"/>
                          <a:cs typeface="Arial" charset="0"/>
                        </a:rPr>
                        <a:t>tumours</a:t>
                      </a:r>
                      <a:r>
                        <a:rPr lang="en-US" sz="1200" b="0" i="0" dirty="0">
                          <a:solidFill>
                            <a:srgbClr val="1D5271"/>
                          </a:solidFill>
                          <a:latin typeface="Arial Narrow" panose="020B0606020202030204" pitchFamily="34" charset="0"/>
                          <a:ea typeface="Arial" charset="0"/>
                          <a:cs typeface="Arial" charset="0"/>
                        </a:rPr>
                        <a:t> regardless of histology [</a:t>
                      </a:r>
                      <a:r>
                        <a:rPr lang="en-US" sz="1200" b="1" i="0" dirty="0">
                          <a:solidFill>
                            <a:srgbClr val="1D5271"/>
                          </a:solidFill>
                          <a:latin typeface="Arial Narrow" panose="020B0606020202030204" pitchFamily="34" charset="0"/>
                          <a:ea typeface="Arial" charset="0"/>
                          <a:cs typeface="Arial" charset="0"/>
                        </a:rPr>
                        <a:t>ESMO-MCBS v1.1 score: 4</a:t>
                      </a:r>
                      <a:r>
                        <a:rPr lang="en-US" sz="1200" b="0" i="0" dirty="0">
                          <a:solidFill>
                            <a:srgbClr val="1D5271"/>
                          </a:solidFill>
                          <a:latin typeface="Arial Narrow" panose="020B0606020202030204" pitchFamily="34" charset="0"/>
                          <a:ea typeface="Arial" charset="0"/>
                          <a:cs typeface="Arial" charset="0"/>
                        </a:rPr>
                        <a:t>; FDA approved, not EMA approved]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51919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200" b="0" i="0" dirty="0">
                          <a:solidFill>
                            <a:srgbClr val="1D5271"/>
                          </a:solidFill>
                          <a:latin typeface="Arial Narrow" panose="020B0606020202030204" pitchFamily="34" charset="0"/>
                          <a:ea typeface="Arial" charset="0"/>
                          <a:cs typeface="Arial" charset="0"/>
                        </a:rPr>
                        <a:t>Duration of treatment should be adjusted to clinical efficacy and tolerability</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200" b="0" i="0" dirty="0">
                          <a:solidFill>
                            <a:srgbClr val="1D5271"/>
                          </a:solidFill>
                          <a:latin typeface="Arial Narrow" panose="020B0606020202030204" pitchFamily="34" charset="0"/>
                          <a:ea typeface="Arial" charset="0"/>
                          <a:cs typeface="Arial" charset="0"/>
                        </a:rPr>
                        <a:t>In most registered strategies, duration of ICI treatment was limited to 2 years, and, therefore, these ICIs can be discontinued after 2 years</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200" b="0" i="0" dirty="0">
                          <a:solidFill>
                            <a:srgbClr val="1D5271"/>
                          </a:solidFill>
                          <a:latin typeface="Arial Narrow" panose="020B0606020202030204" pitchFamily="34" charset="0"/>
                          <a:ea typeface="Arial" charset="0"/>
                          <a:cs typeface="Arial" charset="0"/>
                        </a:rPr>
                        <a:t>Due to risk of toxicity, especially nivolumab–ipilimumab maintenance should be discontinued after 2 years</a:t>
                      </a:r>
                      <a:endParaRPr lang="en-GB" sz="1200" b="0" i="0" dirty="0">
                        <a:solidFill>
                          <a:srgbClr val="1D5271"/>
                        </a:solidFill>
                        <a:latin typeface="Arial Narrow" panose="020B0606020202030204" pitchFamily="34" charset="0"/>
                        <a:ea typeface="Arial" charset="0"/>
                        <a:cs typeface="Arial" charset="0"/>
                      </a:endParaRPr>
                    </a:p>
                  </a:txBody>
                  <a:tcPr marL="144000" marR="144000" marT="144000" marB="144000">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spcAft>
                          <a:spcPts val="600"/>
                        </a:spcAft>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IV, A</a:t>
                      </a:r>
                      <a:endParaRPr lang="en-GB" sz="1400" b="0" i="0" dirty="0">
                        <a:solidFill>
                          <a:srgbClr val="1D5271"/>
                        </a:solidFill>
                        <a:latin typeface="Arial Narrow" panose="020B0606020202030204" pitchFamily="34" charset="0"/>
                        <a:ea typeface="Arial" charset="0"/>
                        <a:cs typeface="Arial" charset="0"/>
                      </a:endParaRPr>
                    </a:p>
                    <a:p>
                      <a:pPr marL="0" indent="0" algn="ctr">
                        <a:spcAft>
                          <a:spcPts val="600"/>
                        </a:spcAft>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B</a:t>
                      </a:r>
                    </a:p>
                    <a:p>
                      <a:pPr marL="0" indent="0" algn="ctr">
                        <a:spcAft>
                          <a:spcPts val="600"/>
                        </a:spcAft>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br>
                        <a:rPr lang="en-GB" sz="1400" b="0" i="0" dirty="0">
                          <a:solidFill>
                            <a:srgbClr val="1D5271"/>
                          </a:solidFill>
                          <a:latin typeface="Arial Narrow" panose="020B0606020202030204" pitchFamily="34" charset="0"/>
                          <a:ea typeface="Arial" charset="0"/>
                          <a:cs typeface="Arial" charset="0"/>
                        </a:rPr>
                      </a:br>
                      <a:endParaRPr lang="en-US" sz="1400" b="0" i="0" dirty="0">
                        <a:solidFill>
                          <a:srgbClr val="1D5271"/>
                        </a:solidFill>
                        <a:latin typeface="Arial Narrow" panose="020B0606020202030204" pitchFamily="34" charset="0"/>
                        <a:ea typeface="Arial" charset="0"/>
                        <a:cs typeface="Arial" charset="0"/>
                      </a:endParaRPr>
                    </a:p>
                  </a:txBody>
                  <a:tcPr marL="144000" marR="144000" marT="144000" marB="144000">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A786BCB-3635-3150-2F7C-87AAE99605F9}"/>
              </a:ext>
            </a:extLst>
          </p:cNvPr>
          <p:cNvSpPr txBox="1"/>
          <p:nvPr userDrawn="1"/>
        </p:nvSpPr>
        <p:spPr>
          <a:xfrm>
            <a:off x="685800" y="2474893"/>
            <a:ext cx="2866754" cy="95410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Non-Squamous Non-small-cell Carcinoma Without Contraindication for ICI: First-line treatment for PS 0-1, Regardless of Tumour PD-L1 Status</a:t>
            </a:r>
          </a:p>
        </p:txBody>
      </p:sp>
      <p:sp>
        <p:nvSpPr>
          <p:cNvPr id="6" name="TextBox 5">
            <a:extLst>
              <a:ext uri="{FF2B5EF4-FFF2-40B4-BE49-F238E27FC236}">
                <a16:creationId xmlns:a16="http://schemas.microsoft.com/office/drawing/2014/main" id="{420DACC9-17EE-5CB4-F778-4E3013DF4B5B}"/>
              </a:ext>
            </a:extLst>
          </p:cNvPr>
          <p:cNvSpPr txBox="1"/>
          <p:nvPr userDrawn="1"/>
        </p:nvSpPr>
        <p:spPr>
          <a:xfrm>
            <a:off x="685800" y="2025303"/>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252148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378B7C62-7D36-5150-5606-17EA7D585E75}"/>
              </a:ext>
            </a:extLst>
          </p:cNvPr>
          <p:cNvGraphicFramePr>
            <a:graphicFrameLocks noGrp="1"/>
          </p:cNvGraphicFramePr>
          <p:nvPr userDrawn="1">
            <p:extLst>
              <p:ext uri="{D42A27DB-BD31-4B8C-83A1-F6EECF244321}">
                <p14:modId xmlns:p14="http://schemas.microsoft.com/office/powerpoint/2010/main" val="520680110"/>
              </p:ext>
            </p:extLst>
          </p:nvPr>
        </p:nvGraphicFramePr>
        <p:xfrm>
          <a:off x="4047374" y="733326"/>
          <a:ext cx="7580115" cy="2464200"/>
        </p:xfrm>
        <a:graphic>
          <a:graphicData uri="http://schemas.openxmlformats.org/drawingml/2006/table">
            <a:tbl>
              <a:tblPr bandRow="1">
                <a:tableStyleId>{5C22544A-7EE6-4342-B048-85BDC9FD1C3A}</a:tableStyleId>
              </a:tblPr>
              <a:tblGrid>
                <a:gridCol w="6416825">
                  <a:extLst>
                    <a:ext uri="{9D8B030D-6E8A-4147-A177-3AD203B41FA5}">
                      <a16:colId xmlns:a16="http://schemas.microsoft.com/office/drawing/2014/main" val="20000"/>
                    </a:ext>
                  </a:extLst>
                </a:gridCol>
                <a:gridCol w="1163290">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PD-(L)1 inhibitors (nivolumab, pembrolizumab and atezolizumab) are the treatment of choice for most patients (except for never smokers)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0">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Nivolumab and atezolizumab are recommended irrespective of PD-L1 expression [nivolumab </a:t>
                      </a:r>
                      <a:r>
                        <a:rPr lang="en-US" sz="1400" b="1" i="0" dirty="0">
                          <a:solidFill>
                            <a:srgbClr val="1D5271"/>
                          </a:solidFill>
                          <a:latin typeface="Arial Narrow" panose="020B0606020202030204" pitchFamily="34" charset="0"/>
                          <a:ea typeface="Arial" charset="0"/>
                          <a:cs typeface="Arial" charset="0"/>
                        </a:rPr>
                        <a:t>ESMO-MCBS v1.1 score: 5</a:t>
                      </a:r>
                      <a:r>
                        <a:rPr lang="en-US" sz="1400" b="0" i="0" dirty="0">
                          <a:solidFill>
                            <a:srgbClr val="1D5271"/>
                          </a:solidFill>
                          <a:latin typeface="Arial Narrow" panose="020B0606020202030204" pitchFamily="34" charset="0"/>
                          <a:ea typeface="Arial" charset="0"/>
                          <a:cs typeface="Arial" charset="0"/>
                        </a:rPr>
                        <a:t>; atezolizumab </a:t>
                      </a:r>
                      <a:r>
                        <a:rPr lang="en-US" sz="1400" b="1" i="0" dirty="0">
                          <a:solidFill>
                            <a:srgbClr val="1D5271"/>
                          </a:solidFill>
                          <a:latin typeface="Arial Narrow" panose="020B0606020202030204" pitchFamily="34" charset="0"/>
                          <a:ea typeface="Arial" charset="0"/>
                          <a:cs typeface="Arial" charset="0"/>
                        </a:rPr>
                        <a:t>ESMO-MCBS v1.1 score: 5</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Pembrolizumab is recommended in NSCLC with PD-L1 expression ≥1%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a:t>
                      </a:r>
                      <a:r>
                        <a:rPr lang="en-US" sz="1400" b="1" i="0" dirty="0">
                          <a:solidFill>
                            <a:srgbClr val="1D5271"/>
                          </a:solidFill>
                          <a:latin typeface="Arial Narrow" panose="020B0606020202030204" pitchFamily="34" charset="0"/>
                          <a:ea typeface="Arial" charset="0"/>
                          <a:cs typeface="Arial" charset="0"/>
                        </a:rPr>
                        <a:t>ESMO-MCBS v1.1 score: 5</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78481D9E-4B1B-CD3A-88A4-2703B65BADA2}"/>
              </a:ext>
            </a:extLst>
          </p:cNvPr>
          <p:cNvSpPr txBox="1"/>
          <p:nvPr userDrawn="1"/>
        </p:nvSpPr>
        <p:spPr>
          <a:xfrm>
            <a:off x="685800" y="2472028"/>
            <a:ext cx="2679625"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Second-line Treatment for Patients Not Treated with First-Line ICI: PS 0-2</a:t>
            </a:r>
          </a:p>
        </p:txBody>
      </p:sp>
      <p:sp>
        <p:nvSpPr>
          <p:cNvPr id="6" name="TextBox 5">
            <a:extLst>
              <a:ext uri="{FF2B5EF4-FFF2-40B4-BE49-F238E27FC236}">
                <a16:creationId xmlns:a16="http://schemas.microsoft.com/office/drawing/2014/main" id="{3CDEB505-7F9D-90BD-5BEF-54C5539B9B72}"/>
              </a:ext>
            </a:extLst>
          </p:cNvPr>
          <p:cNvSpPr txBox="1"/>
          <p:nvPr userDrawn="1"/>
        </p:nvSpPr>
        <p:spPr>
          <a:xfrm>
            <a:off x="685800" y="2022438"/>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3724396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412D976A-D60F-A971-50BC-075AD29F816D}"/>
              </a:ext>
            </a:extLst>
          </p:cNvPr>
          <p:cNvGraphicFramePr>
            <a:graphicFrameLocks noGrp="1"/>
          </p:cNvGraphicFramePr>
          <p:nvPr userDrawn="1">
            <p:extLst>
              <p:ext uri="{D42A27DB-BD31-4B8C-83A1-F6EECF244321}">
                <p14:modId xmlns:p14="http://schemas.microsoft.com/office/powerpoint/2010/main" val="2909094966"/>
              </p:ext>
            </p:extLst>
          </p:nvPr>
        </p:nvGraphicFramePr>
        <p:xfrm>
          <a:off x="4038600" y="729399"/>
          <a:ext cx="7564318" cy="3317640"/>
        </p:xfrm>
        <a:graphic>
          <a:graphicData uri="http://schemas.openxmlformats.org/drawingml/2006/table">
            <a:tbl>
              <a:tblPr bandRow="1">
                <a:tableStyleId>{5C22544A-7EE6-4342-B048-85BDC9FD1C3A}</a:tableStyleId>
              </a:tblPr>
              <a:tblGrid>
                <a:gridCol w="6447241">
                  <a:extLst>
                    <a:ext uri="{9D8B030D-6E8A-4147-A177-3AD203B41FA5}">
                      <a16:colId xmlns:a16="http://schemas.microsoft.com/office/drawing/2014/main" val="20000"/>
                    </a:ext>
                  </a:extLst>
                </a:gridCol>
                <a:gridCol w="1117077">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Second-line treatment should be offered to patients without major comorbidities and a PS 0-2. The type of second-line treatment heavily depends on the agents used in the first line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0">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If the patient previously obtained a substantial clinical benefit from (chemotherapy–)ICI (if ICI was discontinued previously, but not for progressive disease or severe toxicity), rechallenge with anti-PD-(L)1 might be considered since it has shown reasonable efficacy and good tolerability</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If monotherapy ICI has been given as first line, please refer to the recommendations for first-line treatment of metastatic NSCLC with contraindication for ICI. If chemotherapy–ICI has been given as first line, please refer to the recommendations for second-line treatment of metastatic NSCLC with contraindication for ICI</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F12B9D11-F50A-6B19-C608-EDD0209C04BD}"/>
              </a:ext>
            </a:extLst>
          </p:cNvPr>
          <p:cNvSpPr txBox="1"/>
          <p:nvPr userDrawn="1"/>
        </p:nvSpPr>
        <p:spPr>
          <a:xfrm>
            <a:off x="685800" y="2477889"/>
            <a:ext cx="2866754"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Second-line Treatment for Patients Treated with First-Line ICI: PS 0-2</a:t>
            </a:r>
          </a:p>
        </p:txBody>
      </p:sp>
      <p:sp>
        <p:nvSpPr>
          <p:cNvPr id="6" name="TextBox 5">
            <a:extLst>
              <a:ext uri="{FF2B5EF4-FFF2-40B4-BE49-F238E27FC236}">
                <a16:creationId xmlns:a16="http://schemas.microsoft.com/office/drawing/2014/main" id="{AB804BBD-193B-596C-1936-6CCAEFCAB7CE}"/>
              </a:ext>
            </a:extLst>
          </p:cNvPr>
          <p:cNvSpPr txBox="1"/>
          <p:nvPr userDrawn="1"/>
        </p:nvSpPr>
        <p:spPr>
          <a:xfrm>
            <a:off x="685800" y="2028299"/>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18406172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84B82E47-52FC-ED18-C61B-EC244CC995BB}"/>
              </a:ext>
            </a:extLst>
          </p:cNvPr>
          <p:cNvGraphicFramePr>
            <a:graphicFrameLocks noGrp="1"/>
          </p:cNvGraphicFramePr>
          <p:nvPr userDrawn="1">
            <p:extLst>
              <p:ext uri="{D42A27DB-BD31-4B8C-83A1-F6EECF244321}">
                <p14:modId xmlns:p14="http://schemas.microsoft.com/office/powerpoint/2010/main" val="3420024633"/>
              </p:ext>
            </p:extLst>
          </p:nvPr>
        </p:nvGraphicFramePr>
        <p:xfrm>
          <a:off x="4038600" y="723900"/>
          <a:ext cx="7564318" cy="4823280"/>
        </p:xfrm>
        <a:graphic>
          <a:graphicData uri="http://schemas.openxmlformats.org/drawingml/2006/table">
            <a:tbl>
              <a:tblPr bandRow="1">
                <a:tableStyleId>{5C22544A-7EE6-4342-B048-85BDC9FD1C3A}</a:tableStyleId>
              </a:tblPr>
              <a:tblGrid>
                <a:gridCol w="6436420">
                  <a:extLst>
                    <a:ext uri="{9D8B030D-6E8A-4147-A177-3AD203B41FA5}">
                      <a16:colId xmlns:a16="http://schemas.microsoft.com/office/drawing/2014/main" val="20000"/>
                    </a:ext>
                  </a:extLst>
                </a:gridCol>
                <a:gridCol w="1127898">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ICI monotherapy can be considered for patients with PS 2 whose </a:t>
                      </a:r>
                      <a:r>
                        <a:rPr lang="en-US" sz="1400" b="0" i="0" dirty="0" err="1">
                          <a:solidFill>
                            <a:srgbClr val="1D5271"/>
                          </a:solidFill>
                          <a:latin typeface="Arial Narrow" panose="020B0606020202030204" pitchFamily="34" charset="0"/>
                          <a:ea typeface="Arial" charset="0"/>
                          <a:cs typeface="Arial" charset="0"/>
                        </a:rPr>
                        <a:t>tumours</a:t>
                      </a:r>
                      <a:r>
                        <a:rPr lang="en-US" sz="1400" b="0" i="0" dirty="0">
                          <a:solidFill>
                            <a:srgbClr val="1D5271"/>
                          </a:solidFill>
                          <a:latin typeface="Arial Narrow" panose="020B0606020202030204" pitchFamily="34" charset="0"/>
                          <a:ea typeface="Arial" charset="0"/>
                          <a:cs typeface="Arial" charset="0"/>
                        </a:rPr>
                        <a:t> have ≥50% PD-L1 expression</a:t>
                      </a:r>
                    </a:p>
                    <a:p>
                      <a:r>
                        <a:rPr lang="en-US" sz="1400" b="0" i="0" dirty="0">
                          <a:solidFill>
                            <a:srgbClr val="1D5271"/>
                          </a:solidFill>
                          <a:latin typeface="Arial Narrow" panose="020B0606020202030204" pitchFamily="34" charset="0"/>
                          <a:ea typeface="Arial" charset="0"/>
                          <a:cs typeface="Arial" charset="0"/>
                        </a:rPr>
                        <a:t>Atezolizumab monotherapy can be considered for patients ineligible for platinum-based chemotherapy due to PS ≥2 or age &gt;70 years with comorbidities, regardless of PD-L1 status, but is not EMA approved in this setting</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II, B</a:t>
                      </a:r>
                      <a:br>
                        <a:rPr lang="en-GB" sz="1400" b="0" i="0" dirty="0">
                          <a:solidFill>
                            <a:srgbClr val="1D5271"/>
                          </a:solidFill>
                          <a:latin typeface="Arial Narrow" panose="020B0606020202030204" pitchFamily="34" charset="0"/>
                          <a:ea typeface="Arial" charset="0"/>
                          <a:cs typeface="Arial" charset="0"/>
                        </a:rPr>
                      </a:br>
                      <a:endParaRPr lang="en-GB" sz="1400" b="0" i="0" dirty="0">
                        <a:solidFill>
                          <a:srgbClr val="1D5271"/>
                        </a:solidFill>
                        <a:latin typeface="Arial Narrow" panose="020B0606020202030204" pitchFamily="34" charset="0"/>
                        <a:ea typeface="Arial" charset="0"/>
                        <a:cs typeface="Arial" charset="0"/>
                      </a:endParaRPr>
                    </a:p>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B</a:t>
                      </a:r>
                      <a:br>
                        <a:rPr lang="en-GB" sz="1400" b="0" i="0" kern="1200" dirty="0">
                          <a:solidFill>
                            <a:srgbClr val="1D5271"/>
                          </a:solidFill>
                          <a:latin typeface="Arial Narrow" panose="020B0606020202030204" pitchFamily="34" charset="0"/>
                          <a:ea typeface="Arial" charset="0"/>
                          <a:cs typeface="Arial" charset="0"/>
                        </a:rPr>
                      </a:br>
                      <a:br>
                        <a:rPr lang="en-GB" sz="1400" b="0" i="0" kern="1200" dirty="0">
                          <a:solidFill>
                            <a:srgbClr val="1D5271"/>
                          </a:solidFill>
                          <a:latin typeface="Arial Narrow" panose="020B0606020202030204" pitchFamily="34" charset="0"/>
                          <a:ea typeface="Arial" charset="0"/>
                          <a:cs typeface="Arial" charset="0"/>
                        </a:rPr>
                      </a:b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0">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Platinum-based doublets should be considered in eligible patients with PS 2 [carboplatin preferred: I, A; pemetrexed preferred: II, A], with maintenance pemetrexed if improvement to PS 0-1 (restricted to non-squamous non-small-cell carcinoma)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See text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Single-agent chemotherapy with gemcitabine, vinorelbine, docetaxel</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Pemetrexed (restricted to non-squamous non-small-cell carcinoma) is an alternative option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I, B</a:t>
                      </a:r>
                      <a:endParaRPr lang="en-GB" sz="1400" b="0" i="0" kern="1200" dirty="0">
                        <a:solidFill>
                          <a:srgbClr val="1D5271"/>
                        </a:solidFill>
                        <a:latin typeface="Arial Narrow" panose="020B0606020202030204" pitchFamily="34" charset="0"/>
                        <a:ea typeface="Arial" charset="0"/>
                        <a:cs typeface="Arial" charset="0"/>
                      </a:endParaRPr>
                    </a:p>
                    <a:p>
                      <a:pPr marL="0" marR="0" lvl="0" indent="0" algn="ctr"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400" b="0" i="0" kern="120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Chemotherapy–ICI has not been formally evaluated in patients with PS 2 and cannot be recommended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64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Patients with PS 3-4 should be offered best supportive care, regardless of tumour PD-L1 expression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3D88F75-82C6-0571-74E2-00161EB8845F}"/>
              </a:ext>
            </a:extLst>
          </p:cNvPr>
          <p:cNvSpPr txBox="1"/>
          <p:nvPr userDrawn="1"/>
        </p:nvSpPr>
        <p:spPr>
          <a:xfrm>
            <a:off x="685800" y="2501547"/>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First-line Treatment for Patients PS ≥ 2</a:t>
            </a:r>
          </a:p>
        </p:txBody>
      </p:sp>
      <p:sp>
        <p:nvSpPr>
          <p:cNvPr id="6" name="TextBox 5">
            <a:extLst>
              <a:ext uri="{FF2B5EF4-FFF2-40B4-BE49-F238E27FC236}">
                <a16:creationId xmlns:a16="http://schemas.microsoft.com/office/drawing/2014/main" id="{E687DEA4-676D-5A2E-6DE8-43FB3279FAA2}"/>
              </a:ext>
            </a:extLst>
          </p:cNvPr>
          <p:cNvSpPr txBox="1"/>
          <p:nvPr userDrawn="1"/>
        </p:nvSpPr>
        <p:spPr>
          <a:xfrm>
            <a:off x="685800" y="2029841"/>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697611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2D04F8F0-3823-BD35-972C-8E25EE619437}"/>
              </a:ext>
            </a:extLst>
          </p:cNvPr>
          <p:cNvGraphicFramePr>
            <a:graphicFrameLocks noGrp="1"/>
          </p:cNvGraphicFramePr>
          <p:nvPr userDrawn="1">
            <p:extLst>
              <p:ext uri="{D42A27DB-BD31-4B8C-83A1-F6EECF244321}">
                <p14:modId xmlns:p14="http://schemas.microsoft.com/office/powerpoint/2010/main" val="2658674943"/>
              </p:ext>
            </p:extLst>
          </p:nvPr>
        </p:nvGraphicFramePr>
        <p:xfrm>
          <a:off x="4038600" y="723900"/>
          <a:ext cx="7581900" cy="5403960"/>
        </p:xfrm>
        <a:graphic>
          <a:graphicData uri="http://schemas.openxmlformats.org/drawingml/2006/table">
            <a:tbl>
              <a:tblPr bandRow="1">
                <a:tableStyleId>{5C22544A-7EE6-4342-B048-85BDC9FD1C3A}</a:tableStyleId>
              </a:tblPr>
              <a:tblGrid>
                <a:gridCol w="6451380">
                  <a:extLst>
                    <a:ext uri="{9D8B030D-6E8A-4147-A177-3AD203B41FA5}">
                      <a16:colId xmlns:a16="http://schemas.microsoft.com/office/drawing/2014/main" val="20000"/>
                    </a:ext>
                  </a:extLst>
                </a:gridCol>
                <a:gridCol w="1130520">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pPr>
                        <a:spcAft>
                          <a:spcPts val="600"/>
                        </a:spcAft>
                      </a:pPr>
                      <a:r>
                        <a:rPr lang="en-US" sz="1400" b="0" i="0" kern="1200" dirty="0">
                          <a:solidFill>
                            <a:srgbClr val="1D5271"/>
                          </a:solidFill>
                          <a:latin typeface="Arial Narrow" panose="020B0606020202030204" pitchFamily="34" charset="0"/>
                          <a:ea typeface="Arial" charset="0"/>
                          <a:cs typeface="Arial" charset="0"/>
                        </a:rPr>
                        <a:t>Combinations of platinum-based chemotherapy and anti-PD-(L)1 inhibitors are preferred to platinum-based chemotherapy</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431276">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Duration of treatment should be adjusted to clinical efficacy and tolerability</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In most registered strategies, duration of ICI treatment was limited to 2 years, and, therefore, these ICIs can be discontinued after 2 years</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Due to risk of toxicity, especially nivolumab–ipilimumab maintenance should be discontinued after 2 years</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IV, A</a:t>
                      </a:r>
                      <a:endParaRPr lang="en-GB" sz="1400" b="0" i="0" kern="1200" dirty="0">
                        <a:solidFill>
                          <a:srgbClr val="1D5271"/>
                        </a:solidFill>
                        <a:latin typeface="Arial Narrow" panose="020B0606020202030204" pitchFamily="34" charset="0"/>
                        <a:ea typeface="Arial" charset="0"/>
                        <a:cs typeface="Arial" charset="0"/>
                      </a:endParaRPr>
                    </a:p>
                    <a:p>
                      <a:pPr marL="0" marR="0" lvl="0" indent="0" algn="ctr"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I, B</a:t>
                      </a:r>
                      <a:br>
                        <a:rPr lang="en-GB" sz="1400" b="0" i="0" kern="1200" dirty="0">
                          <a:solidFill>
                            <a:srgbClr val="1D5271"/>
                          </a:solidFill>
                          <a:latin typeface="Arial Narrow" panose="020B0606020202030204" pitchFamily="34" charset="0"/>
                          <a:ea typeface="Arial" charset="0"/>
                          <a:cs typeface="Arial" charset="0"/>
                        </a:rPr>
                      </a:br>
                      <a:endParaRPr lang="en-GB" sz="1400" b="0" i="0" kern="1200" dirty="0">
                        <a:solidFill>
                          <a:srgbClr val="1D5271"/>
                        </a:solidFill>
                        <a:latin typeface="Arial Narrow" panose="020B0606020202030204" pitchFamily="34" charset="0"/>
                        <a:ea typeface="Arial" charset="0"/>
                        <a:cs typeface="Arial" charset="0"/>
                      </a:endParaRPr>
                    </a:p>
                    <a:p>
                      <a:pPr marL="0" marR="0" lvl="0" indent="0" algn="ctr"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I, A</a:t>
                      </a:r>
                      <a:br>
                        <a:rPr lang="en-US" sz="1400" b="0" i="0" kern="1200" dirty="0">
                          <a:solidFill>
                            <a:srgbClr val="1D5271"/>
                          </a:solidFill>
                          <a:latin typeface="Arial Narrow" panose="020B0606020202030204" pitchFamily="34" charset="0"/>
                          <a:ea typeface="Arial" charset="0"/>
                          <a:cs typeface="Arial" charset="0"/>
                        </a:rPr>
                      </a:b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636501562"/>
                  </a:ext>
                </a:extLst>
              </a:tr>
              <a:tr h="431276">
                <a:tc>
                  <a:txBody>
                    <a:bodyPr/>
                    <a:lstStyle/>
                    <a:p>
                      <a:pPr>
                        <a:spcAft>
                          <a:spcPts val="600"/>
                        </a:spcAft>
                      </a:pPr>
                      <a:r>
                        <a:rPr lang="en-US" sz="1400" b="0" i="0" dirty="0">
                          <a:solidFill>
                            <a:srgbClr val="1D5271"/>
                          </a:solidFill>
                          <a:latin typeface="Arial Narrow" panose="020B0606020202030204" pitchFamily="34" charset="0"/>
                          <a:ea typeface="Arial" charset="0"/>
                          <a:cs typeface="Arial" charset="0"/>
                        </a:rPr>
                        <a:t>ICI [anti-PD-(L)1 ± anti-CTLA-4] + platinum-based doublet chemotherapy followed by ICI:</a:t>
                      </a:r>
                    </a:p>
                    <a:p>
                      <a:pPr marL="285750" indent="-285750">
                        <a:buFont typeface="Arial" panose="020B0604020202020204" pitchFamily="34" charset="0"/>
                        <a:buChar char="•"/>
                      </a:pPr>
                      <a:r>
                        <a:rPr lang="en-GB" sz="1400" b="0" i="0" dirty="0">
                          <a:solidFill>
                            <a:srgbClr val="1D5271"/>
                          </a:solidFill>
                          <a:latin typeface="Arial Narrow" panose="020B0606020202030204" pitchFamily="34" charset="0"/>
                          <a:ea typeface="Arial" charset="0"/>
                          <a:cs typeface="Arial" charset="0"/>
                        </a:rPr>
                        <a:t>Pembrolizumab–carboplatin–(nab-)paclitaxel [</a:t>
                      </a:r>
                      <a:r>
                        <a:rPr lang="en-GB" sz="1400" b="1" i="0" dirty="0">
                          <a:solidFill>
                            <a:srgbClr val="1D5271"/>
                          </a:solidFill>
                          <a:latin typeface="Arial Narrow" panose="020B0606020202030204" pitchFamily="34" charset="0"/>
                          <a:ea typeface="Arial" charset="0"/>
                          <a:cs typeface="Arial" charset="0"/>
                        </a:rPr>
                        <a:t>ESMO-MCBS v1.1 score: 4</a:t>
                      </a:r>
                      <a:r>
                        <a:rPr lang="en-GB" sz="1400" b="0" i="0" dirty="0">
                          <a:solidFill>
                            <a:srgbClr val="1D5271"/>
                          </a:solidFill>
                          <a:latin typeface="Arial Narrow" panose="020B0606020202030204" pitchFamily="34" charset="0"/>
                          <a:ea typeface="Arial" charset="0"/>
                          <a:cs typeface="Arial" charset="0"/>
                        </a:rPr>
                        <a:t>] or </a:t>
                      </a:r>
                      <a:r>
                        <a:rPr lang="en-GB" sz="1400" b="0" i="0" dirty="0" err="1">
                          <a:solidFill>
                            <a:srgbClr val="1D5271"/>
                          </a:solidFill>
                          <a:latin typeface="Arial Narrow" panose="020B0606020202030204" pitchFamily="34" charset="0"/>
                          <a:ea typeface="Arial" charset="0"/>
                          <a:cs typeface="Arial" charset="0"/>
                        </a:rPr>
                        <a:t>cemiplimab</a:t>
                      </a:r>
                      <a:r>
                        <a:rPr lang="en-GB" sz="1400" b="0" i="0" dirty="0">
                          <a:solidFill>
                            <a:srgbClr val="1D5271"/>
                          </a:solidFill>
                          <a:latin typeface="Arial Narrow" panose="020B0606020202030204" pitchFamily="34" charset="0"/>
                          <a:ea typeface="Arial" charset="0"/>
                          <a:cs typeface="Arial" charset="0"/>
                        </a:rPr>
                        <a:t>–platinum-</a:t>
                      </a:r>
                      <a:r>
                        <a:rPr lang="en-US" sz="1400" b="0" i="0" dirty="0">
                          <a:solidFill>
                            <a:srgbClr val="1D5271"/>
                          </a:solidFill>
                          <a:latin typeface="Arial Narrow" panose="020B0606020202030204" pitchFamily="34" charset="0"/>
                          <a:ea typeface="Arial" charset="0"/>
                          <a:cs typeface="Arial" charset="0"/>
                        </a:rPr>
                        <a:t>based </a:t>
                      </a:r>
                      <a:r>
                        <a:rPr lang="en-GB" sz="1400" b="0" i="0" dirty="0">
                          <a:solidFill>
                            <a:srgbClr val="1D5271"/>
                          </a:solidFill>
                          <a:latin typeface="Arial Narrow" panose="020B0606020202030204" pitchFamily="34" charset="0"/>
                          <a:ea typeface="Arial" charset="0"/>
                          <a:cs typeface="Arial" charset="0"/>
                        </a:rPr>
                        <a:t>doublet chemotherapy [</a:t>
                      </a:r>
                      <a:r>
                        <a:rPr lang="en-GB" sz="1400" b="1" i="0" dirty="0">
                          <a:solidFill>
                            <a:srgbClr val="1D5271"/>
                          </a:solidFill>
                          <a:latin typeface="Arial Narrow" panose="020B0606020202030204" pitchFamily="34" charset="0"/>
                          <a:ea typeface="Arial" charset="0"/>
                          <a:cs typeface="Arial" charset="0"/>
                        </a:rPr>
                        <a:t>ESMO-MCBS v1.1 score: 4</a:t>
                      </a:r>
                      <a:r>
                        <a:rPr lang="en-GB" sz="1400" b="0" i="0" dirty="0">
                          <a:solidFill>
                            <a:srgbClr val="1D5271"/>
                          </a:solidFill>
                          <a:latin typeface="Arial Narrow" panose="020B0606020202030204" pitchFamily="34" charset="0"/>
                          <a:ea typeface="Arial" charset="0"/>
                          <a:cs typeface="Arial" charset="0"/>
                        </a:rPr>
                        <a:t>; FDA approved, EMA approved in patients with PD-L1 expression in ≥ 1% of tumour cells]</a:t>
                      </a:r>
                    </a:p>
                    <a:p>
                      <a:pPr marL="285750" indent="-285750">
                        <a:buFont typeface="Arial" panose="020B0604020202020204" pitchFamily="34" charset="0"/>
                        <a:buChar char="•"/>
                      </a:pPr>
                      <a:r>
                        <a:rPr lang="en-GB" sz="1400" b="0" i="0" dirty="0">
                          <a:solidFill>
                            <a:srgbClr val="1D5271"/>
                          </a:solidFill>
                          <a:latin typeface="Arial Narrow" panose="020B0606020202030204" pitchFamily="34" charset="0"/>
                          <a:ea typeface="Arial" charset="0"/>
                          <a:cs typeface="Arial" charset="0"/>
                        </a:rPr>
                        <a:t>Nivolumab–ipilimumab plus two cycles of platinum-</a:t>
                      </a:r>
                      <a:r>
                        <a:rPr lang="en-US" sz="1400" b="0" i="0" dirty="0">
                          <a:solidFill>
                            <a:srgbClr val="1D5271"/>
                          </a:solidFill>
                          <a:latin typeface="Arial Narrow" panose="020B0606020202030204" pitchFamily="34" charset="0"/>
                          <a:ea typeface="Arial" charset="0"/>
                          <a:cs typeface="Arial" charset="0"/>
                        </a:rPr>
                        <a:t>based </a:t>
                      </a:r>
                      <a:r>
                        <a:rPr lang="en-GB" sz="1400" b="0" i="0" dirty="0">
                          <a:solidFill>
                            <a:srgbClr val="1D5271"/>
                          </a:solidFill>
                          <a:latin typeface="Arial Narrow" panose="020B0606020202030204" pitchFamily="34" charset="0"/>
                          <a:ea typeface="Arial" charset="0"/>
                          <a:cs typeface="Arial" charset="0"/>
                        </a:rPr>
                        <a:t>doublet chemotherapy [</a:t>
                      </a:r>
                      <a:r>
                        <a:rPr lang="en-GB" sz="1400" b="1" i="0" dirty="0">
                          <a:solidFill>
                            <a:srgbClr val="1D5271"/>
                          </a:solidFill>
                          <a:latin typeface="Arial Narrow" panose="020B0606020202030204" pitchFamily="34" charset="0"/>
                          <a:ea typeface="Arial" charset="0"/>
                          <a:cs typeface="Arial" charset="0"/>
                        </a:rPr>
                        <a:t>ESMO-MCBS v1.1 score: 4</a:t>
                      </a:r>
                      <a:r>
                        <a:rPr lang="en-GB" sz="1400" b="0" i="0" dirty="0">
                          <a:solidFill>
                            <a:srgbClr val="1D5271"/>
                          </a:solidFill>
                          <a:latin typeface="Arial Narrow" panose="020B0606020202030204" pitchFamily="34" charset="0"/>
                          <a:ea typeface="Arial" charset="0"/>
                          <a:cs typeface="Arial" charset="0"/>
                        </a:rPr>
                        <a:t>] or durvalumab–</a:t>
                      </a:r>
                      <a:r>
                        <a:rPr lang="en-GB" sz="1400" b="0" i="0" dirty="0" err="1">
                          <a:solidFill>
                            <a:srgbClr val="1D5271"/>
                          </a:solidFill>
                          <a:latin typeface="Arial Narrow" panose="020B0606020202030204" pitchFamily="34" charset="0"/>
                          <a:ea typeface="Arial" charset="0"/>
                          <a:cs typeface="Arial" charset="0"/>
                        </a:rPr>
                        <a:t>tremelimumab</a:t>
                      </a:r>
                      <a:r>
                        <a:rPr lang="en-GB" sz="1400" b="0" i="0" dirty="0">
                          <a:solidFill>
                            <a:srgbClr val="1D5271"/>
                          </a:solidFill>
                          <a:latin typeface="Arial Narrow" panose="020B0606020202030204" pitchFamily="34" charset="0"/>
                          <a:ea typeface="Arial" charset="0"/>
                          <a:cs typeface="Arial" charset="0"/>
                        </a:rPr>
                        <a:t>–platinum-</a:t>
                      </a:r>
                      <a:r>
                        <a:rPr lang="en-US" sz="1400" b="0" i="0" dirty="0">
                          <a:solidFill>
                            <a:srgbClr val="1D5271"/>
                          </a:solidFill>
                          <a:latin typeface="Arial Narrow" panose="020B0606020202030204" pitchFamily="34" charset="0"/>
                          <a:ea typeface="Arial" charset="0"/>
                          <a:cs typeface="Arial" charset="0"/>
                        </a:rPr>
                        <a:t>based </a:t>
                      </a:r>
                      <a:r>
                        <a:rPr lang="en-GB" sz="1400" b="0" i="0" dirty="0">
                          <a:solidFill>
                            <a:srgbClr val="1D5271"/>
                          </a:solidFill>
                          <a:latin typeface="Arial Narrow" panose="020B0606020202030204" pitchFamily="34" charset="0"/>
                          <a:ea typeface="Arial" charset="0"/>
                          <a:cs typeface="Arial" charset="0"/>
                        </a:rPr>
                        <a:t>doublet chemotherapy [</a:t>
                      </a:r>
                      <a:r>
                        <a:rPr lang="en-GB" sz="1400" b="1" i="0" dirty="0">
                          <a:solidFill>
                            <a:srgbClr val="1D5271"/>
                          </a:solidFill>
                          <a:latin typeface="Arial Narrow" panose="020B0606020202030204" pitchFamily="34" charset="0"/>
                          <a:ea typeface="Arial" charset="0"/>
                          <a:cs typeface="Arial" charset="0"/>
                        </a:rPr>
                        <a:t>ESMO-MCBS v1.1 score: 4</a:t>
                      </a:r>
                      <a:r>
                        <a:rPr lang="en-GB" sz="1400" b="0" i="0" dirty="0">
                          <a:solidFill>
                            <a:srgbClr val="1D5271"/>
                          </a:solidFill>
                          <a:latin typeface="Arial Narrow" panose="020B0606020202030204" pitchFamily="34" charset="0"/>
                          <a:ea typeface="Arial" charset="0"/>
                          <a:cs typeface="Arial" charset="0"/>
                        </a:rPr>
                        <a:t>] are options regardless of histology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2"/>
                  </a:ext>
                </a:extLst>
              </a:tr>
              <a:tr h="523980">
                <a:tc>
                  <a:txBody>
                    <a:bodyPr/>
                    <a:lstStyle/>
                    <a:p>
                      <a:pPr>
                        <a:spcAft>
                          <a:spcPts val="600"/>
                        </a:spcAft>
                      </a:pPr>
                      <a:r>
                        <a:rPr lang="en-US" sz="1400" b="0" i="0" dirty="0">
                          <a:solidFill>
                            <a:srgbClr val="1D5271"/>
                          </a:solidFill>
                          <a:latin typeface="Arial Narrow" panose="020B0606020202030204" pitchFamily="34" charset="0"/>
                          <a:ea typeface="Arial" charset="0"/>
                          <a:cs typeface="Arial" charset="0"/>
                        </a:rPr>
                        <a:t>Dual ICI alone (only for PD-L1 ≥1%):</a:t>
                      </a:r>
                    </a:p>
                    <a:p>
                      <a:pPr marL="285750" indent="-285750">
                        <a:buFont typeface="Arial" panose="020B0604020202020204" pitchFamily="34" charset="0"/>
                        <a:buChar char="•"/>
                      </a:pPr>
                      <a:r>
                        <a:rPr lang="en-US" sz="1400" b="0" i="0" dirty="0">
                          <a:solidFill>
                            <a:srgbClr val="1D5271"/>
                          </a:solidFill>
                          <a:latin typeface="Arial Narrow" panose="020B0606020202030204" pitchFamily="34" charset="0"/>
                          <a:ea typeface="Arial" charset="0"/>
                          <a:cs typeface="Arial" charset="0"/>
                        </a:rPr>
                        <a:t>Nivolumab–ipilimumab is an option for PD-L1 ≥1% </a:t>
                      </a:r>
                      <a:r>
                        <a:rPr lang="en-US" sz="1400" b="0" i="0" dirty="0" err="1">
                          <a:solidFill>
                            <a:srgbClr val="1D5271"/>
                          </a:solidFill>
                          <a:latin typeface="Arial Narrow" panose="020B0606020202030204" pitchFamily="34" charset="0"/>
                          <a:ea typeface="Arial" charset="0"/>
                          <a:cs typeface="Arial" charset="0"/>
                        </a:rPr>
                        <a:t>tumours</a:t>
                      </a:r>
                      <a:r>
                        <a:rPr lang="en-US" sz="1400" b="0" i="0" dirty="0">
                          <a:solidFill>
                            <a:srgbClr val="1D5271"/>
                          </a:solidFill>
                          <a:latin typeface="Arial Narrow" panose="020B0606020202030204" pitchFamily="34" charset="0"/>
                          <a:ea typeface="Arial" charset="0"/>
                          <a:cs typeface="Arial" charset="0"/>
                        </a:rPr>
                        <a:t> regardless of histology [</a:t>
                      </a:r>
                      <a:r>
                        <a:rPr lang="en-US" sz="1400" b="1" i="0" dirty="0">
                          <a:solidFill>
                            <a:srgbClr val="1D5271"/>
                          </a:solidFill>
                          <a:latin typeface="Arial Narrow" panose="020B0606020202030204" pitchFamily="34" charset="0"/>
                          <a:ea typeface="Arial" charset="0"/>
                          <a:cs typeface="Arial" charset="0"/>
                        </a:rPr>
                        <a:t>ESMO-MCBS v1.1 score: 4</a:t>
                      </a:r>
                      <a:r>
                        <a:rPr lang="en-US" sz="1400" b="0" i="0" dirty="0">
                          <a:solidFill>
                            <a:srgbClr val="1D5271"/>
                          </a:solidFill>
                          <a:latin typeface="Arial Narrow" panose="020B0606020202030204" pitchFamily="34" charset="0"/>
                          <a:ea typeface="Arial" charset="0"/>
                          <a:cs typeface="Arial" charset="0"/>
                        </a:rPr>
                        <a:t>; FDA approved, not EMA approved]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E3F3F4">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E3F3F4">
                        <a:alpha val="60000"/>
                      </a:srgb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0FFEE5E9-DD6D-53D3-C978-3961384D0561}"/>
              </a:ext>
            </a:extLst>
          </p:cNvPr>
          <p:cNvSpPr txBox="1"/>
          <p:nvPr userDrawn="1"/>
        </p:nvSpPr>
        <p:spPr>
          <a:xfrm>
            <a:off x="685800" y="2489549"/>
            <a:ext cx="2866754" cy="95410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Squamous-cell Carcinoma Without Contraindication for ICI: First-line Treatment for PS 0-1, Regardless of Tumour PD-L1 Status</a:t>
            </a:r>
          </a:p>
        </p:txBody>
      </p:sp>
      <p:sp>
        <p:nvSpPr>
          <p:cNvPr id="6" name="TextBox 5">
            <a:extLst>
              <a:ext uri="{FF2B5EF4-FFF2-40B4-BE49-F238E27FC236}">
                <a16:creationId xmlns:a16="http://schemas.microsoft.com/office/drawing/2014/main" id="{BF905E2C-172D-0CC6-302B-81A21AC34580}"/>
              </a:ext>
            </a:extLst>
          </p:cNvPr>
          <p:cNvSpPr txBox="1"/>
          <p:nvPr userDrawn="1"/>
        </p:nvSpPr>
        <p:spPr>
          <a:xfrm>
            <a:off x="685800" y="2026110"/>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1537834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A8F4509D-A391-BACF-92C8-700798F67949}"/>
              </a:ext>
            </a:extLst>
          </p:cNvPr>
          <p:cNvGraphicFramePr>
            <a:graphicFrameLocks noGrp="1"/>
          </p:cNvGraphicFramePr>
          <p:nvPr userDrawn="1">
            <p:extLst>
              <p:ext uri="{D42A27DB-BD31-4B8C-83A1-F6EECF244321}">
                <p14:modId xmlns:p14="http://schemas.microsoft.com/office/powerpoint/2010/main" val="1547098628"/>
              </p:ext>
            </p:extLst>
          </p:nvPr>
        </p:nvGraphicFramePr>
        <p:xfrm>
          <a:off x="4044534" y="723900"/>
          <a:ext cx="7569289" cy="5700073"/>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8153">
                  <a:extLst>
                    <a:ext uri="{9D8B030D-6E8A-4147-A177-3AD203B41FA5}">
                      <a16:colId xmlns:a16="http://schemas.microsoft.com/office/drawing/2014/main" val="20001"/>
                    </a:ext>
                  </a:extLst>
                </a:gridCol>
              </a:tblGrid>
              <a:tr h="304778">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rowSpan="2">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304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latin typeface="Arial Narrow" panose="020B0606020202030204" pitchFamily="34" charset="0"/>
                          <a:ea typeface="Arial" charset="0"/>
                          <a:cs typeface="Arial" charset="0"/>
                        </a:rPr>
                        <a:t>ECOG PS 0-1</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1D5271"/>
                    </a:solidFill>
                  </a:tcPr>
                </a:tc>
                <a:tc vMerge="1">
                  <a:txBody>
                    <a:bodyPr/>
                    <a:lstStyle/>
                    <a:p>
                      <a:pPr lvl="0" algn="ctr"/>
                      <a:endParaRPr lang="en-US" sz="1400" b="1" i="0">
                        <a:solidFill>
                          <a:schemeClr val="bg1"/>
                        </a:solidFill>
                        <a:latin typeface="Arial Narrow" panose="020B0606020202030204" pitchFamily="34" charset="0"/>
                        <a:ea typeface="Arial" charset="0"/>
                        <a:cs typeface="Arial" charset="0"/>
                      </a:endParaRPr>
                    </a:p>
                  </a:txBody>
                  <a:tcPr marL="90000" anchor="ctr">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2415159803"/>
                  </a:ext>
                </a:extLst>
              </a:tr>
              <a:tr h="882296">
                <a:tc>
                  <a:txBody>
                    <a:bodyPr/>
                    <a:lstStyle/>
                    <a:p>
                      <a:pPr>
                        <a:spcAft>
                          <a:spcPts val="0"/>
                        </a:spcAft>
                      </a:pPr>
                      <a:r>
                        <a:rPr lang="en-US" sz="1200" b="0" i="0" kern="1200" dirty="0">
                          <a:solidFill>
                            <a:srgbClr val="1D5271"/>
                          </a:solidFill>
                          <a:latin typeface="Arial Narrow" panose="020B0606020202030204" pitchFamily="34" charset="0"/>
                          <a:ea typeface="Arial" charset="0"/>
                          <a:cs typeface="Arial" charset="0"/>
                        </a:rPr>
                        <a:t>ICI monotherapy is considered as standard first-line treatment; options are pembrolizumab [</a:t>
                      </a:r>
                      <a:r>
                        <a:rPr lang="en-US" sz="1200" b="1" i="0" kern="1200" dirty="0">
                          <a:solidFill>
                            <a:srgbClr val="1D5271"/>
                          </a:solidFill>
                          <a:latin typeface="Arial Narrow" panose="020B0606020202030204" pitchFamily="34" charset="0"/>
                          <a:ea typeface="Arial" charset="0"/>
                          <a:cs typeface="Arial" charset="0"/>
                        </a:rPr>
                        <a:t>ESMO-MCBS v1.1 score: 5</a:t>
                      </a:r>
                      <a:r>
                        <a:rPr lang="en-US" sz="1200" b="0" i="0" kern="1200" dirty="0">
                          <a:solidFill>
                            <a:srgbClr val="1D5271"/>
                          </a:solidFill>
                          <a:latin typeface="Arial Narrow" panose="020B0606020202030204" pitchFamily="34" charset="0"/>
                          <a:ea typeface="Arial" charset="0"/>
                          <a:cs typeface="Arial" charset="0"/>
                        </a:rPr>
                        <a:t>], atezolizumab (also if immune cells ≥10%) [</a:t>
                      </a:r>
                      <a:r>
                        <a:rPr lang="en-US" sz="1200" b="1" i="0" kern="1200" dirty="0">
                          <a:solidFill>
                            <a:srgbClr val="1D5271"/>
                          </a:solidFill>
                          <a:latin typeface="Arial Narrow" panose="020B0606020202030204" pitchFamily="34" charset="0"/>
                          <a:ea typeface="Arial" charset="0"/>
                          <a:cs typeface="Arial" charset="0"/>
                        </a:rPr>
                        <a:t>ESMO-MCBS v1.1 score: 5</a:t>
                      </a:r>
                      <a:r>
                        <a:rPr lang="en-US" sz="1200" b="0" i="0" kern="1200" dirty="0">
                          <a:solidFill>
                            <a:srgbClr val="1D5271"/>
                          </a:solidFill>
                          <a:latin typeface="Arial Narrow" panose="020B0606020202030204" pitchFamily="34" charset="0"/>
                          <a:ea typeface="Arial" charset="0"/>
                          <a:cs typeface="Arial" charset="0"/>
                        </a:rPr>
                        <a:t>] and </a:t>
                      </a:r>
                      <a:r>
                        <a:rPr lang="en-US" sz="1200" b="0" i="0" kern="1200" dirty="0" err="1">
                          <a:solidFill>
                            <a:srgbClr val="1D5271"/>
                          </a:solidFill>
                          <a:latin typeface="Arial Narrow" panose="020B0606020202030204" pitchFamily="34" charset="0"/>
                          <a:ea typeface="Arial" charset="0"/>
                          <a:cs typeface="Arial" charset="0"/>
                        </a:rPr>
                        <a:t>cemiplimab</a:t>
                      </a:r>
                      <a:r>
                        <a:rPr lang="en-US" sz="1200" b="0" i="0" kern="1200" dirty="0">
                          <a:solidFill>
                            <a:srgbClr val="1D5271"/>
                          </a:solidFill>
                          <a:latin typeface="Arial Narrow" panose="020B0606020202030204" pitchFamily="34" charset="0"/>
                          <a:ea typeface="Arial" charset="0"/>
                          <a:cs typeface="Arial" charset="0"/>
                        </a:rPr>
                        <a:t> [</a:t>
                      </a:r>
                      <a:r>
                        <a:rPr lang="en-US" sz="1200" b="1" i="0" kern="1200" dirty="0">
                          <a:solidFill>
                            <a:srgbClr val="1D5271"/>
                          </a:solidFill>
                          <a:latin typeface="Arial Narrow" panose="020B0606020202030204" pitchFamily="34" charset="0"/>
                          <a:ea typeface="Arial" charset="0"/>
                          <a:cs typeface="Arial" charset="0"/>
                        </a:rPr>
                        <a:t>ESMO-MCBS v1.1 score: 4</a:t>
                      </a:r>
                      <a:r>
                        <a:rPr lang="en-US" sz="1200" b="0" i="0" kern="120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3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1080401">
                <a:tc>
                  <a:txBody>
                    <a:bodyPr/>
                    <a:lstStyle/>
                    <a:p>
                      <a:r>
                        <a:rPr lang="en-GB" sz="1200" b="0" i="0" dirty="0">
                          <a:solidFill>
                            <a:srgbClr val="1D5271"/>
                          </a:solidFill>
                          <a:latin typeface="Arial Narrow" panose="020B0606020202030204" pitchFamily="34" charset="0"/>
                          <a:ea typeface="Arial" charset="0"/>
                          <a:cs typeface="Arial" charset="0"/>
                        </a:rPr>
                        <a:t>Chemotherapy–ICI, nivolumab–ipilimumab with two cycles of platinum-based doublet chemotherapy, or durvalumab–</a:t>
                      </a:r>
                      <a:r>
                        <a:rPr lang="en-GB" sz="1200" b="0" i="0" dirty="0" err="1">
                          <a:solidFill>
                            <a:srgbClr val="1D5271"/>
                          </a:solidFill>
                          <a:latin typeface="Arial Narrow" panose="020B0606020202030204" pitchFamily="34" charset="0"/>
                          <a:ea typeface="Arial" charset="0"/>
                          <a:cs typeface="Arial" charset="0"/>
                        </a:rPr>
                        <a:t>tremelimumab</a:t>
                      </a:r>
                      <a:r>
                        <a:rPr lang="en-GB" sz="1200" b="0" i="0" dirty="0">
                          <a:solidFill>
                            <a:srgbClr val="1D5271"/>
                          </a:solidFill>
                          <a:latin typeface="Arial Narrow" panose="020B0606020202030204" pitchFamily="34" charset="0"/>
                          <a:ea typeface="Arial" charset="0"/>
                          <a:cs typeface="Arial" charset="0"/>
                        </a:rPr>
                        <a:t> with chemotherapy instead of monotherapy anti-PD-(L)1 is an option for patients with PS 0-1, PD-L1 ≥50% and a need for a fast tumour load reduction and without contraindications for immunotherapy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3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617283">
                <a:tc>
                  <a:txBody>
                    <a:bodyPr/>
                    <a:lstStyle/>
                    <a:p>
                      <a:pPr>
                        <a:spcAft>
                          <a:spcPts val="600"/>
                        </a:spcAft>
                      </a:pPr>
                      <a:r>
                        <a:rPr lang="en-US" sz="1200" b="0" i="0" dirty="0">
                          <a:solidFill>
                            <a:srgbClr val="1D5271"/>
                          </a:solidFill>
                          <a:latin typeface="Arial Narrow" panose="020B0606020202030204" pitchFamily="34" charset="0"/>
                          <a:ea typeface="Arial" charset="0"/>
                          <a:cs typeface="Arial" charset="0"/>
                        </a:rPr>
                        <a:t>Duration of treatment should be adjusted to clinical efficacy and tolerability</a:t>
                      </a:r>
                    </a:p>
                    <a:p>
                      <a:pPr>
                        <a:spcAft>
                          <a:spcPts val="600"/>
                        </a:spcAft>
                      </a:pPr>
                      <a:r>
                        <a:rPr lang="en-US" sz="1200" b="0" i="0" dirty="0">
                          <a:solidFill>
                            <a:srgbClr val="1D5271"/>
                          </a:solidFill>
                          <a:latin typeface="Arial Narrow" panose="020B0606020202030204" pitchFamily="34" charset="0"/>
                          <a:ea typeface="Arial" charset="0"/>
                          <a:cs typeface="Arial" charset="0"/>
                        </a:rPr>
                        <a:t>In most registered strategies, duration of ICI treatment was limited to 2 years, and, therefore, these ICIs can be discontinued after 2 years</a:t>
                      </a:r>
                    </a:p>
                    <a:p>
                      <a:pPr>
                        <a:spcAft>
                          <a:spcPts val="600"/>
                        </a:spcAft>
                      </a:pPr>
                      <a:r>
                        <a:rPr lang="en-US" sz="1200" b="0" i="0" dirty="0">
                          <a:solidFill>
                            <a:srgbClr val="1D5271"/>
                          </a:solidFill>
                          <a:latin typeface="Arial Narrow" panose="020B0606020202030204" pitchFamily="34" charset="0"/>
                          <a:ea typeface="Arial" charset="0"/>
                          <a:cs typeface="Arial" charset="0"/>
                        </a:rPr>
                        <a:t>Due to risk of toxicity, especially nivolumab–ipilimumab maintenance should be discontinued after 2 years</a:t>
                      </a:r>
                    </a:p>
                  </a:txBody>
                  <a:tcPr marL="144000" marR="144000" marT="144000" marB="144000">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defTabSz="914400" rtl="0" eaLnBrk="1" latinLnBrk="0" hangingPunct="1">
                        <a:spcAft>
                          <a:spcPts val="600"/>
                        </a:spcAft>
                        <a:buFont typeface="Calibri" panose="020F0502020204030204" pitchFamily="34" charset="0"/>
                        <a:buNone/>
                      </a:pPr>
                      <a:r>
                        <a:rPr lang="en-US" sz="1300" b="0" i="0" kern="1200" dirty="0">
                          <a:solidFill>
                            <a:srgbClr val="1D5271"/>
                          </a:solidFill>
                          <a:latin typeface="Arial Narrow" panose="020B0606020202030204" pitchFamily="34" charset="0"/>
                          <a:ea typeface="Arial" charset="0"/>
                          <a:cs typeface="Arial" charset="0"/>
                        </a:rPr>
                        <a:t>IV, A</a:t>
                      </a:r>
                    </a:p>
                    <a:p>
                      <a:pPr marL="0" indent="0" algn="ctr" defTabSz="914400" rtl="0" eaLnBrk="1" latinLnBrk="0" hangingPunct="1">
                        <a:spcAft>
                          <a:spcPts val="600"/>
                        </a:spcAft>
                        <a:buFont typeface="Calibri" panose="020F0502020204030204" pitchFamily="34" charset="0"/>
                        <a:buNone/>
                      </a:pPr>
                      <a:r>
                        <a:rPr lang="en-US" sz="1300" b="0" i="0" kern="1200" dirty="0">
                          <a:solidFill>
                            <a:srgbClr val="1D5271"/>
                          </a:solidFill>
                          <a:latin typeface="Arial Narrow" panose="020B0606020202030204" pitchFamily="34" charset="0"/>
                          <a:ea typeface="Arial" charset="0"/>
                          <a:cs typeface="Arial" charset="0"/>
                        </a:rPr>
                        <a:t>I, A</a:t>
                      </a:r>
                    </a:p>
                    <a:p>
                      <a:pPr marL="0" indent="0" algn="ctr" defTabSz="914400" rtl="0" eaLnBrk="1" latinLnBrk="0" hangingPunct="1">
                        <a:spcAft>
                          <a:spcPts val="0"/>
                        </a:spcAft>
                        <a:buFont typeface="Calibri" panose="020F0502020204030204" pitchFamily="34" charset="0"/>
                        <a:buNone/>
                      </a:pPr>
                      <a:endParaRPr lang="en-US" sz="900" b="0" i="0" kern="1200" dirty="0">
                        <a:solidFill>
                          <a:srgbClr val="1D5271"/>
                        </a:solidFill>
                        <a:latin typeface="Arial Narrow" panose="020B0606020202030204" pitchFamily="34" charset="0"/>
                        <a:ea typeface="Arial" charset="0"/>
                        <a:cs typeface="Arial" charset="0"/>
                      </a:endParaRPr>
                    </a:p>
                    <a:p>
                      <a:pPr marL="0" indent="0" algn="ctr" defTabSz="914400" rtl="0" eaLnBrk="1" latinLnBrk="0" hangingPunct="1">
                        <a:spcAft>
                          <a:spcPts val="600"/>
                        </a:spcAft>
                        <a:buFont typeface="Calibri" panose="020F0502020204030204" pitchFamily="34" charset="0"/>
                        <a:buNone/>
                      </a:pPr>
                      <a:r>
                        <a:rPr lang="en-US" sz="1300" b="0" i="0" kern="1200" dirty="0">
                          <a:solidFill>
                            <a:srgbClr val="1D5271"/>
                          </a:solidFill>
                          <a:latin typeface="Arial Narrow" panose="020B0606020202030204" pitchFamily="34" charset="0"/>
                          <a:ea typeface="Arial" charset="0"/>
                          <a:cs typeface="Arial" charset="0"/>
                        </a:rPr>
                        <a:t>I, A</a:t>
                      </a:r>
                    </a:p>
                  </a:txBody>
                  <a:tcPr marL="144000" marR="144000" marT="144000" marB="144000">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200" b="0" i="0" dirty="0">
                          <a:solidFill>
                            <a:srgbClr val="1D5271"/>
                          </a:solidFill>
                          <a:latin typeface="Arial Narrow" panose="020B0606020202030204" pitchFamily="34" charset="0"/>
                          <a:ea typeface="Arial" charset="0"/>
                          <a:cs typeface="Arial" charset="0"/>
                        </a:rPr>
                        <a:t>ICI monotherapy is not recommended for patients with </a:t>
                      </a:r>
                      <a:r>
                        <a:rPr lang="en-US" sz="1200" b="0" i="0" dirty="0" err="1">
                          <a:solidFill>
                            <a:srgbClr val="1D5271"/>
                          </a:solidFill>
                          <a:latin typeface="Arial Narrow" panose="020B0606020202030204" pitchFamily="34" charset="0"/>
                          <a:ea typeface="Arial" charset="0"/>
                          <a:cs typeface="Arial" charset="0"/>
                        </a:rPr>
                        <a:t>tumours</a:t>
                      </a:r>
                      <a:r>
                        <a:rPr lang="en-US" sz="1200" b="0" i="0" dirty="0">
                          <a:solidFill>
                            <a:srgbClr val="1D5271"/>
                          </a:solidFill>
                          <a:latin typeface="Arial Narrow" panose="020B0606020202030204" pitchFamily="34" charset="0"/>
                          <a:ea typeface="Arial" charset="0"/>
                          <a:cs typeface="Arial" charset="0"/>
                        </a:rPr>
                        <a:t> with a PD-L1 expression &lt;50% or for never smokers</a:t>
                      </a:r>
                      <a:endParaRPr lang="en-GB" sz="12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noFill/>
                      <a:prstDash val="sysDot"/>
                      <a:round/>
                      <a:headEnd type="none" w="med" len="med"/>
                      <a:tailEnd type="none" w="med" len="med"/>
                    </a:lnB>
                    <a:solidFill>
                      <a:srgbClr val="D1EBEC">
                        <a:alpha val="30000"/>
                      </a:srgbClr>
                    </a:solidFill>
                  </a:tcPr>
                </a:tc>
                <a:tc>
                  <a:txBody>
                    <a:bodyPr/>
                    <a:lstStyle/>
                    <a:p>
                      <a:pPr marL="0" indent="0" algn="ctr">
                        <a:buFont typeface="Calibri" panose="020F0502020204030204" pitchFamily="34" charset="0"/>
                        <a:buNone/>
                      </a:pPr>
                      <a:r>
                        <a:rPr lang="en-GB" sz="1300" b="0" i="0" dirty="0">
                          <a:solidFill>
                            <a:srgbClr val="1D5271"/>
                          </a:solidFill>
                          <a:latin typeface="Arial Narrow" panose="020B0606020202030204" pitchFamily="34" charset="0"/>
                          <a:ea typeface="Arial" charset="0"/>
                          <a:cs typeface="Arial" charset="0"/>
                        </a:rPr>
                        <a:t>I, 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no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4"/>
                  </a:ext>
                </a:extLst>
              </a:tr>
              <a:tr h="3069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latin typeface="Arial Narrow" panose="020B0606020202030204" pitchFamily="34" charset="0"/>
                          <a:ea typeface="Arial" charset="0"/>
                          <a:cs typeface="Arial" charset="0"/>
                        </a:rPr>
                        <a:t>ECOG PS 0-2</a:t>
                      </a:r>
                    </a:p>
                  </a:txBody>
                  <a:tcPr marL="180000" marR="90000" marT="46800" marB="468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solidFill>
                      <a:srgbClr val="1D5271"/>
                    </a:solidFill>
                  </a:tcPr>
                </a:tc>
                <a:tc hMerge="1">
                  <a:txBody>
                    <a:bodyPr/>
                    <a:lstStyle/>
                    <a:p>
                      <a:pPr marL="0" indent="0" algn="ctr">
                        <a:buFont typeface="Calibri" panose="020F0502020204030204" pitchFamily="34" charset="0"/>
                        <a:buNone/>
                      </a:pPr>
                      <a:endParaRPr lang="en-GB" sz="1400" b="0" i="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18692100"/>
                  </a:ext>
                </a:extLst>
              </a:tr>
              <a:tr h="958085">
                <a:tc>
                  <a:txBody>
                    <a:bodyPr/>
                    <a:lstStyle/>
                    <a:p>
                      <a:r>
                        <a:rPr lang="en-US" sz="1160" b="0" i="0" dirty="0">
                          <a:solidFill>
                            <a:srgbClr val="1D5271"/>
                          </a:solidFill>
                          <a:latin typeface="Arial Narrow" panose="020B0606020202030204" pitchFamily="34" charset="0"/>
                          <a:ea typeface="Arial" charset="0"/>
                          <a:cs typeface="Arial" charset="0"/>
                        </a:rPr>
                        <a:t>ICI monotherapy can be considered for patients with PS 2 whose </a:t>
                      </a:r>
                      <a:r>
                        <a:rPr lang="en-US" sz="1160" b="0" i="0" dirty="0" err="1">
                          <a:solidFill>
                            <a:srgbClr val="1D5271"/>
                          </a:solidFill>
                          <a:latin typeface="Arial Narrow" panose="020B0606020202030204" pitchFamily="34" charset="0"/>
                          <a:ea typeface="Arial" charset="0"/>
                          <a:cs typeface="Arial" charset="0"/>
                        </a:rPr>
                        <a:t>tumours</a:t>
                      </a:r>
                      <a:r>
                        <a:rPr lang="en-US" sz="1160" b="0" i="0" dirty="0">
                          <a:solidFill>
                            <a:srgbClr val="1D5271"/>
                          </a:solidFill>
                          <a:latin typeface="Arial Narrow" panose="020B0606020202030204" pitchFamily="34" charset="0"/>
                          <a:ea typeface="Arial" charset="0"/>
                          <a:cs typeface="Arial" charset="0"/>
                        </a:rPr>
                        <a:t> have ≥50% PD-L1 expression [II, B]</a:t>
                      </a:r>
                      <a:br>
                        <a:rPr lang="en-US" sz="1160" b="0" i="0" dirty="0">
                          <a:solidFill>
                            <a:srgbClr val="1D5271"/>
                          </a:solidFill>
                          <a:latin typeface="Arial Narrow" panose="020B0606020202030204" pitchFamily="34" charset="0"/>
                          <a:ea typeface="Arial" charset="0"/>
                          <a:cs typeface="Arial" charset="0"/>
                        </a:rPr>
                      </a:br>
                      <a:endParaRPr lang="en-US" sz="1160" b="0" i="0" dirty="0">
                        <a:solidFill>
                          <a:srgbClr val="1D5271"/>
                        </a:solidFill>
                        <a:latin typeface="Arial Narrow" panose="020B0606020202030204" pitchFamily="34" charset="0"/>
                        <a:ea typeface="Arial" charset="0"/>
                        <a:cs typeface="Arial" charset="0"/>
                      </a:endParaRPr>
                    </a:p>
                    <a:p>
                      <a:r>
                        <a:rPr lang="en-US" sz="1160" b="0" i="0" dirty="0">
                          <a:solidFill>
                            <a:srgbClr val="1D5271"/>
                          </a:solidFill>
                          <a:latin typeface="Arial Narrow" panose="020B0606020202030204" pitchFamily="34" charset="0"/>
                          <a:ea typeface="Arial" charset="0"/>
                          <a:cs typeface="Arial" charset="0"/>
                        </a:rPr>
                        <a:t>Atezolizumab monotherapy can be considered for patients ineligible for platinum-based chemotherapy due to PS ≥2 or age &gt;70 years with comorbidities, regardless of PD-L1 status, but is not EMA approved in this setting [I, B]</a:t>
                      </a:r>
                    </a:p>
                  </a:txBody>
                  <a:tcPr marL="144000" marR="144000" marT="144000" marB="144000">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GB" sz="1300" b="0" i="0" u="none" strike="noStrike" kern="1200" cap="none" spc="0" normalizeH="0" baseline="0" noProof="0" dirty="0">
                          <a:ln>
                            <a:noFill/>
                          </a:ln>
                          <a:solidFill>
                            <a:srgbClr val="1D5271"/>
                          </a:solidFill>
                          <a:effectLst/>
                          <a:uLnTx/>
                          <a:uFillTx/>
                          <a:latin typeface="Arial Narrow" panose="020B0606020202030204" pitchFamily="34" charset="0"/>
                          <a:ea typeface="Arial" charset="0"/>
                          <a:cs typeface="Arial" charset="0"/>
                        </a:rPr>
                        <a:t>II, B</a:t>
                      </a:r>
                    </a:p>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endParaRPr kumimoji="0" lang="en-GB" sz="1300" b="0" i="0" u="none" strike="noStrike" kern="1200" cap="none" spc="0" normalizeH="0" baseline="0" noProof="0" dirty="0">
                        <a:ln>
                          <a:noFill/>
                        </a:ln>
                        <a:solidFill>
                          <a:srgbClr val="1D5271"/>
                        </a:solidFill>
                        <a:effectLst/>
                        <a:uLnTx/>
                        <a:uFillTx/>
                        <a:latin typeface="Arial Narrow" panose="020B0606020202030204" pitchFamily="34" charset="0"/>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GB" sz="1300" b="0" i="0" u="none" strike="noStrike" kern="1200" cap="none" spc="0" normalizeH="0" baseline="0" noProof="0" dirty="0">
                          <a:ln>
                            <a:noFill/>
                          </a:ln>
                          <a:solidFill>
                            <a:srgbClr val="1D5271"/>
                          </a:solidFill>
                          <a:effectLst/>
                          <a:uLnTx/>
                          <a:uFillTx/>
                          <a:latin typeface="Arial Narrow" panose="020B0606020202030204" pitchFamily="34" charset="0"/>
                          <a:ea typeface="Arial" charset="0"/>
                          <a:cs typeface="Arial" charset="0"/>
                        </a:rPr>
                        <a:t>I, B</a:t>
                      </a:r>
                    </a:p>
                  </a:txBody>
                  <a:tcPr marL="144000" marR="144000" marT="144000" marB="144000">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37814083"/>
                  </a:ext>
                </a:extLst>
              </a:tr>
            </a:tbl>
          </a:graphicData>
        </a:graphic>
      </p:graphicFrame>
      <p:sp>
        <p:nvSpPr>
          <p:cNvPr id="5" name="TextBox 4">
            <a:extLst>
              <a:ext uri="{FF2B5EF4-FFF2-40B4-BE49-F238E27FC236}">
                <a16:creationId xmlns:a16="http://schemas.microsoft.com/office/drawing/2014/main" id="{5F0FCA9D-A42D-8637-6446-0AAD2FD14539}"/>
              </a:ext>
            </a:extLst>
          </p:cNvPr>
          <p:cNvSpPr txBox="1"/>
          <p:nvPr userDrawn="1"/>
        </p:nvSpPr>
        <p:spPr>
          <a:xfrm>
            <a:off x="685800" y="2470180"/>
            <a:ext cx="2555341" cy="95410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Squamous-cell Carcinoma Without Contraindication for ICI: First-line Treatment for PS 0-2 and Tumour PD-L1 ≥50%</a:t>
            </a:r>
          </a:p>
        </p:txBody>
      </p:sp>
      <p:sp>
        <p:nvSpPr>
          <p:cNvPr id="6" name="TextBox 5">
            <a:extLst>
              <a:ext uri="{FF2B5EF4-FFF2-40B4-BE49-F238E27FC236}">
                <a16:creationId xmlns:a16="http://schemas.microsoft.com/office/drawing/2014/main" id="{9627A836-EDB3-977A-6CF5-1DFA1928ADE3}"/>
              </a:ext>
            </a:extLst>
          </p:cNvPr>
          <p:cNvSpPr txBox="1"/>
          <p:nvPr userDrawn="1"/>
        </p:nvSpPr>
        <p:spPr>
          <a:xfrm>
            <a:off x="685800" y="2020590"/>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4065359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DC64C833-6424-1935-696F-157E319096B8}"/>
              </a:ext>
            </a:extLst>
          </p:cNvPr>
          <p:cNvGraphicFramePr>
            <a:graphicFrameLocks noGrp="1"/>
          </p:cNvGraphicFramePr>
          <p:nvPr userDrawn="1">
            <p:extLst>
              <p:ext uri="{D42A27DB-BD31-4B8C-83A1-F6EECF244321}">
                <p14:modId xmlns:p14="http://schemas.microsoft.com/office/powerpoint/2010/main" val="3542561827"/>
              </p:ext>
            </p:extLst>
          </p:nvPr>
        </p:nvGraphicFramePr>
        <p:xfrm>
          <a:off x="4049486" y="723900"/>
          <a:ext cx="7564318" cy="2677560"/>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Treatment recommendations for elderly patients with good PS and adequate organ function are similar to the general population, although the benefit of chemotherapy–ICI is unclear in patients aged ≥75 years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III,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0">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The toxicity of platinum-based doublets should be discussed; however, carboplatin is the preferred option when toxicity is deemed tolerable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For patients not eligible for doublet chemotherapy, single-agent chemotherapy remains the standard of care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75AE1B16-5696-493A-CB8D-864714683DD5}"/>
              </a:ext>
            </a:extLst>
          </p:cNvPr>
          <p:cNvSpPr txBox="1"/>
          <p:nvPr userDrawn="1"/>
        </p:nvSpPr>
        <p:spPr>
          <a:xfrm>
            <a:off x="685800" y="2486482"/>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First-line treatment for elderly patients</a:t>
            </a:r>
          </a:p>
        </p:txBody>
      </p:sp>
      <p:sp>
        <p:nvSpPr>
          <p:cNvPr id="6" name="TextBox 5">
            <a:extLst>
              <a:ext uri="{FF2B5EF4-FFF2-40B4-BE49-F238E27FC236}">
                <a16:creationId xmlns:a16="http://schemas.microsoft.com/office/drawing/2014/main" id="{D3F37F2C-333D-EC07-00A0-86A0AD2DECC8}"/>
              </a:ext>
            </a:extLst>
          </p:cNvPr>
          <p:cNvSpPr txBox="1"/>
          <p:nvPr userDrawn="1"/>
        </p:nvSpPr>
        <p:spPr>
          <a:xfrm>
            <a:off x="685800" y="2021048"/>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22615604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6E1B6B81-73E4-DD6E-1EA8-D1EADE221422}"/>
              </a:ext>
            </a:extLst>
          </p:cNvPr>
          <p:cNvSpPr txBox="1"/>
          <p:nvPr userDrawn="1"/>
        </p:nvSpPr>
        <p:spPr>
          <a:xfrm>
            <a:off x="685800" y="2019300"/>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graphicFrame>
        <p:nvGraphicFramePr>
          <p:cNvPr id="5" name="Table 4">
            <a:extLst>
              <a:ext uri="{FF2B5EF4-FFF2-40B4-BE49-F238E27FC236}">
                <a16:creationId xmlns:a16="http://schemas.microsoft.com/office/drawing/2014/main" id="{31B94271-33D8-E37D-3248-EFE35B430F23}"/>
              </a:ext>
            </a:extLst>
          </p:cNvPr>
          <p:cNvGraphicFramePr>
            <a:graphicFrameLocks noGrp="1"/>
          </p:cNvGraphicFramePr>
          <p:nvPr userDrawn="1">
            <p:extLst>
              <p:ext uri="{D42A27DB-BD31-4B8C-83A1-F6EECF244321}">
                <p14:modId xmlns:p14="http://schemas.microsoft.com/office/powerpoint/2010/main" val="3460779593"/>
              </p:ext>
            </p:extLst>
          </p:nvPr>
        </p:nvGraphicFramePr>
        <p:xfrm>
          <a:off x="4049486" y="723900"/>
          <a:ext cx="7564318" cy="4181640"/>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The treatment strategy should consider the histology, molecular pathology, age, PS, comorbidities and the patient’s preferences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0">
                <a:tc>
                  <a:txBody>
                    <a:bodyPr/>
                    <a:lstStyle/>
                    <a:p>
                      <a:pPr marL="0" indent="0">
                        <a:buFont typeface="Arial" panose="020B0604020202020204" pitchFamily="34" charset="0"/>
                        <a:buNone/>
                      </a:pPr>
                      <a:r>
                        <a:rPr lang="en-US" sz="1400" b="0" i="0">
                          <a:solidFill>
                            <a:srgbClr val="1D5271"/>
                          </a:solidFill>
                          <a:latin typeface="Arial Narrow" panose="020B0606020202030204" pitchFamily="34" charset="0"/>
                          <a:ea typeface="Arial" charset="0"/>
                          <a:cs typeface="Arial" charset="0"/>
                        </a:rPr>
                        <a:t>Systemic therapy should be offered to all stage IV patients with PS 0-2 </a:t>
                      </a:r>
                      <a:endParaRPr lang="en-GB" sz="1400" b="0" i="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a:solidFill>
                            <a:srgbClr val="1D5271"/>
                          </a:solidFill>
                          <a:latin typeface="Arial Narrow" panose="020B0606020202030204" pitchFamily="34" charset="0"/>
                          <a:ea typeface="Arial" charset="0"/>
                          <a:cs typeface="Arial" charset="0"/>
                        </a:rPr>
                        <a:t>In any stage of NSCLC, smoking cessation should be highly encouraged, because it improves the outcome </a:t>
                      </a:r>
                      <a:endParaRPr lang="en-GB" sz="1400" b="0" i="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The treatment strategy for patients with oligometastatic disease should be discussed upfront in the multidisciplinary </a:t>
                      </a:r>
                      <a:r>
                        <a:rPr lang="en-US" sz="1400" b="0" i="0" kern="1200" dirty="0" err="1">
                          <a:solidFill>
                            <a:srgbClr val="1D5271"/>
                          </a:solidFill>
                          <a:latin typeface="Arial Narrow" panose="020B0606020202030204" pitchFamily="34" charset="0"/>
                          <a:ea typeface="Arial" charset="0"/>
                          <a:cs typeface="Arial" charset="0"/>
                        </a:rPr>
                        <a:t>tumour</a:t>
                      </a:r>
                      <a:r>
                        <a:rPr lang="en-US" sz="1400" b="0" i="0" kern="1200" dirty="0">
                          <a:solidFill>
                            <a:srgbClr val="1D5271"/>
                          </a:solidFill>
                          <a:latin typeface="Arial Narrow" panose="020B0606020202030204" pitchFamily="34" charset="0"/>
                          <a:ea typeface="Arial" charset="0"/>
                          <a:cs typeface="Arial" charset="0"/>
                        </a:rPr>
                        <a:t> board </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64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Pemetrexed use is restricted to non-squamous non-small-cell carcinoma in any line of treatment </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387592">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dirty="0">
                          <a:solidFill>
                            <a:srgbClr val="1D5271"/>
                          </a:solidFill>
                          <a:latin typeface="Arial Narrow" panose="020B0606020202030204" pitchFamily="34" charset="0"/>
                          <a:ea typeface="Arial" charset="0"/>
                          <a:cs typeface="Arial" charset="0"/>
                        </a:rPr>
                        <a:t>Early palliative care intervention is recommended, in parallel with standard oncological care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extLst>
                  <a:ext uri="{0D108BD9-81ED-4DB2-BD59-A6C34878D82A}">
                    <a16:rowId xmlns:a16="http://schemas.microsoft.com/office/drawing/2014/main" val="707875705"/>
                  </a:ext>
                </a:extLst>
              </a:tr>
            </a:tbl>
          </a:graphicData>
        </a:graphic>
      </p:graphicFrame>
      <p:sp>
        <p:nvSpPr>
          <p:cNvPr id="6" name="TextBox 5">
            <a:extLst>
              <a:ext uri="{FF2B5EF4-FFF2-40B4-BE49-F238E27FC236}">
                <a16:creationId xmlns:a16="http://schemas.microsoft.com/office/drawing/2014/main" id="{4D0F6DF8-C08F-E237-AAF1-73DFBBA9632A}"/>
              </a:ext>
            </a:extLst>
          </p:cNvPr>
          <p:cNvSpPr txBox="1"/>
          <p:nvPr userDrawn="1"/>
        </p:nvSpPr>
        <p:spPr>
          <a:xfrm>
            <a:off x="685800" y="2478702"/>
            <a:ext cx="2866754"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General recommendation for advanced and metastatic disease</a:t>
            </a:r>
          </a:p>
        </p:txBody>
      </p:sp>
    </p:spTree>
    <p:extLst>
      <p:ext uri="{BB962C8B-B14F-4D97-AF65-F5344CB8AC3E}">
        <p14:creationId xmlns:p14="http://schemas.microsoft.com/office/powerpoint/2010/main" val="19973673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3F0B7-7D92-9998-69A0-40CED3434ACF}"/>
              </a:ext>
            </a:extLst>
          </p:cNvPr>
          <p:cNvSpPr txBox="1">
            <a:spLocks/>
          </p:cNvSpPr>
          <p:nvPr userDrawn="1"/>
        </p:nvSpPr>
        <p:spPr>
          <a:xfrm>
            <a:off x="653195" y="2095749"/>
            <a:ext cx="8960212" cy="1195199"/>
          </a:xfrm>
          <a:prstGeom prst="rect">
            <a:avLst/>
          </a:prstGeom>
          <a:noFill/>
        </p:spPr>
        <p:txBody>
          <a:bodyPr wrap="square" rtlCol="0">
            <a:spAutoFit/>
          </a:bodyPr>
          <a:lstStyle/>
          <a:p>
            <a:pPr>
              <a:lnSpc>
                <a:spcPts val="4300"/>
              </a:lnSpc>
              <a:tabLst>
                <a:tab pos="263525" algn="l"/>
              </a:tabLst>
            </a:pPr>
            <a:r>
              <a:rPr lang="en-US" sz="4000" b="1" dirty="0">
                <a:solidFill>
                  <a:srgbClr val="1D5271"/>
                </a:solidFill>
                <a:latin typeface="Arial Narrow" panose="020B0606020202030204" pitchFamily="34" charset="0"/>
                <a:ea typeface="Arial" charset="0"/>
                <a:cs typeface="Arial" charset="0"/>
              </a:rPr>
              <a:t>Non-Oncogene-Addicted Metastatic</a:t>
            </a:r>
            <a:br>
              <a:rPr lang="en-US" sz="4000" b="1" dirty="0">
                <a:solidFill>
                  <a:srgbClr val="1D5271"/>
                </a:solidFill>
                <a:latin typeface="Arial Narrow" panose="020B0606020202030204" pitchFamily="34" charset="0"/>
                <a:ea typeface="Arial" charset="0"/>
                <a:cs typeface="Arial" charset="0"/>
              </a:rPr>
            </a:br>
            <a:r>
              <a:rPr lang="en-US" sz="4000" b="1" dirty="0">
                <a:solidFill>
                  <a:srgbClr val="1D5271"/>
                </a:solidFill>
                <a:latin typeface="Arial Narrow" panose="020B0606020202030204" pitchFamily="34" charset="0"/>
                <a:ea typeface="Arial" charset="0"/>
                <a:cs typeface="Arial" charset="0"/>
              </a:rPr>
              <a:t>Non-Small-Cell Lung Cancer </a:t>
            </a:r>
            <a:endParaRPr lang="en-US" sz="4000" b="1" kern="1200" dirty="0">
              <a:solidFill>
                <a:srgbClr val="1D5271"/>
              </a:solidFill>
              <a:effectLst/>
              <a:latin typeface="Arial Narrow" panose="020B0606020202030204" pitchFamily="34" charset="0"/>
              <a:ea typeface="Arial" charset="0"/>
              <a:cs typeface="Arial" charset="0"/>
            </a:endParaRPr>
          </a:p>
        </p:txBody>
      </p:sp>
      <p:sp>
        <p:nvSpPr>
          <p:cNvPr id="3" name="TextBox 2">
            <a:extLst>
              <a:ext uri="{FF2B5EF4-FFF2-40B4-BE49-F238E27FC236}">
                <a16:creationId xmlns:a16="http://schemas.microsoft.com/office/drawing/2014/main" id="{D6D8AF03-DB7B-0BD2-8DBB-340CD16C69F8}"/>
              </a:ext>
            </a:extLst>
          </p:cNvPr>
          <p:cNvSpPr txBox="1">
            <a:spLocks/>
          </p:cNvSpPr>
          <p:nvPr userDrawn="1"/>
        </p:nvSpPr>
        <p:spPr>
          <a:xfrm>
            <a:off x="653195" y="3793919"/>
            <a:ext cx="7964388" cy="400110"/>
          </a:xfrm>
          <a:prstGeom prst="rect">
            <a:avLst/>
          </a:prstGeom>
          <a:noFill/>
        </p:spPr>
        <p:txBody>
          <a:bodyPr wrap="square" rtlCol="0">
            <a:spAutoFit/>
          </a:bodyPr>
          <a:lstStyle/>
          <a:p>
            <a:r>
              <a:rPr lang="en-US" sz="2000" dirty="0">
                <a:solidFill>
                  <a:srgbClr val="1D5271"/>
                </a:solidFill>
                <a:latin typeface="Arial Narrow" panose="020B0606020202030204" pitchFamily="34" charset="0"/>
                <a:ea typeface="Arial" charset="0"/>
                <a:cs typeface="Arial" charset="0"/>
              </a:rPr>
              <a:t>ESMO Living Guideline, v1.1 March 2024</a:t>
            </a:r>
          </a:p>
        </p:txBody>
      </p:sp>
      <p:sp>
        <p:nvSpPr>
          <p:cNvPr id="4" name="TextBox 3">
            <a:extLst>
              <a:ext uri="{FF2B5EF4-FFF2-40B4-BE49-F238E27FC236}">
                <a16:creationId xmlns:a16="http://schemas.microsoft.com/office/drawing/2014/main" id="{5324727C-B94E-D228-3B83-9421845259E6}"/>
              </a:ext>
            </a:extLst>
          </p:cNvPr>
          <p:cNvSpPr txBox="1">
            <a:spLocks/>
          </p:cNvSpPr>
          <p:nvPr userDrawn="1"/>
        </p:nvSpPr>
        <p:spPr>
          <a:xfrm>
            <a:off x="687050" y="4308694"/>
            <a:ext cx="4429831" cy="584775"/>
          </a:xfrm>
          <a:prstGeom prst="rect">
            <a:avLst/>
          </a:prstGeom>
          <a:noFill/>
        </p:spPr>
        <p:txBody>
          <a:bodyPr wrap="square" rtlCol="0">
            <a:spAutoFit/>
          </a:bodyPr>
          <a:lstStyle/>
          <a:p>
            <a:r>
              <a:rPr lang="pt-BR" sz="1600" dirty="0">
                <a:latin typeface="Arial Narrow" panose="020B0606020202030204" pitchFamily="34" charset="0"/>
                <a:ea typeface="Arial" charset="0"/>
                <a:cs typeface="Arial" charset="0"/>
              </a:rPr>
              <a:t>L </a:t>
            </a:r>
            <a:r>
              <a:rPr lang="pt-BR" sz="1600" dirty="0" err="1">
                <a:latin typeface="Arial Narrow" panose="020B0606020202030204" pitchFamily="34" charset="0"/>
                <a:ea typeface="Arial" charset="0"/>
                <a:cs typeface="Arial" charset="0"/>
              </a:rPr>
              <a:t>Hendriks</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F</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Cortiula</a:t>
            </a:r>
            <a:r>
              <a:rPr lang="pt-BR" sz="1600" dirty="0">
                <a:latin typeface="Arial Narrow" panose="020B0606020202030204" pitchFamily="34" charset="0"/>
                <a:ea typeface="Arial" charset="0"/>
                <a:cs typeface="Arial" charset="0"/>
              </a:rPr>
              <a:t>, E </a:t>
            </a:r>
            <a:r>
              <a:rPr lang="pt-BR" sz="1600" dirty="0" err="1">
                <a:latin typeface="Arial Narrow" panose="020B0606020202030204" pitchFamily="34" charset="0"/>
                <a:ea typeface="Arial" charset="0"/>
                <a:cs typeface="Arial" charset="0"/>
              </a:rPr>
              <a:t>Mariamidze</a:t>
            </a:r>
            <a:r>
              <a:rPr lang="pt-BR" sz="1600" dirty="0">
                <a:latin typeface="Arial Narrow" panose="020B0606020202030204" pitchFamily="34" charset="0"/>
                <a:ea typeface="Arial" charset="0"/>
                <a:cs typeface="Arial" charset="0"/>
              </a:rPr>
              <a:t>, L Castelo-Branco, </a:t>
            </a:r>
            <a:r>
              <a:rPr lang="pt-BR" sz="1600" dirty="0" err="1">
                <a:latin typeface="Arial Narrow" panose="020B0606020202030204" pitchFamily="34" charset="0"/>
                <a:ea typeface="Arial" charset="0"/>
                <a:cs typeface="Arial" charset="0"/>
              </a:rPr>
              <a:t>D</a:t>
            </a:r>
            <a:r>
              <a:rPr lang="pt-BR" sz="1600" dirty="0">
                <a:latin typeface="Arial Narrow" panose="020B0606020202030204" pitchFamily="34" charset="0"/>
                <a:ea typeface="Arial" charset="0"/>
                <a:cs typeface="Arial" charset="0"/>
              </a:rPr>
              <a:t> Martins-Branco, C Sessa, </a:t>
            </a:r>
            <a:r>
              <a:rPr lang="pt-BR" sz="1600" dirty="0" err="1">
                <a:latin typeface="Arial Narrow" panose="020B0606020202030204" pitchFamily="34" charset="0"/>
                <a:ea typeface="Arial" charset="0"/>
                <a:cs typeface="Arial" charset="0"/>
              </a:rPr>
              <a:t>G</a:t>
            </a:r>
            <a:r>
              <a:rPr lang="pt-BR" sz="1600" dirty="0">
                <a:latin typeface="Arial Narrow" panose="020B0606020202030204" pitchFamily="34" charset="0"/>
                <a:ea typeface="Arial" charset="0"/>
                <a:cs typeface="Arial" charset="0"/>
              </a:rPr>
              <a:t> </a:t>
            </a:r>
            <a:r>
              <a:rPr lang="pt-BR" sz="1600" dirty="0" err="1">
                <a:latin typeface="Arial Narrow" panose="020B0606020202030204" pitchFamily="34" charset="0"/>
                <a:ea typeface="Arial" charset="0"/>
                <a:cs typeface="Arial" charset="0"/>
              </a:rPr>
              <a:t>Pentheroudakis</a:t>
            </a:r>
            <a:r>
              <a:rPr lang="pt-BR" sz="1600" dirty="0">
                <a:latin typeface="Arial Narrow" panose="020B0606020202030204" pitchFamily="34" charset="0"/>
                <a:ea typeface="Arial" charset="0"/>
                <a:cs typeface="Arial" charset="0"/>
              </a:rPr>
              <a:t>, M </a:t>
            </a:r>
            <a:r>
              <a:rPr lang="pt-BR" sz="1600" dirty="0" err="1">
                <a:latin typeface="Arial Narrow" panose="020B0606020202030204" pitchFamily="34" charset="0"/>
                <a:ea typeface="Arial" charset="0"/>
                <a:cs typeface="Arial" charset="0"/>
              </a:rPr>
              <a:t>Reck</a:t>
            </a:r>
            <a:endParaRPr lang="pt-BR" sz="1600" dirty="0">
              <a:latin typeface="Arial Narrow" panose="020B0606020202030204" pitchFamily="34" charset="0"/>
              <a:ea typeface="Arial" charset="0"/>
              <a:cs typeface="Arial" charset="0"/>
            </a:endParaRPr>
          </a:p>
        </p:txBody>
      </p:sp>
      <p:sp>
        <p:nvSpPr>
          <p:cNvPr id="5" name="TextBox 4">
            <a:extLst>
              <a:ext uri="{FF2B5EF4-FFF2-40B4-BE49-F238E27FC236}">
                <a16:creationId xmlns:a16="http://schemas.microsoft.com/office/drawing/2014/main" id="{DF7BEA60-580C-4E1A-4187-F3D9C4F1BBA6}"/>
              </a:ext>
            </a:extLst>
          </p:cNvPr>
          <p:cNvSpPr txBox="1">
            <a:spLocks/>
          </p:cNvSpPr>
          <p:nvPr userDrawn="1"/>
        </p:nvSpPr>
        <p:spPr>
          <a:xfrm>
            <a:off x="687050" y="6096937"/>
            <a:ext cx="8565756" cy="400110"/>
          </a:xfrm>
          <a:prstGeom prst="rect">
            <a:avLst/>
          </a:prstGeom>
          <a:noFill/>
        </p:spPr>
        <p:txBody>
          <a:bodyPr wrap="square" rtlCol="0">
            <a:spAutoFit/>
          </a:bodyPr>
          <a:lstStyle/>
          <a:p>
            <a:pPr>
              <a:lnSpc>
                <a:spcPts val="1200"/>
              </a:lnSpc>
            </a:pPr>
            <a:r>
              <a:rPr lang="en-US" sz="1200" dirty="0">
                <a:latin typeface="Arial Narrow" panose="020B0606020202030204" pitchFamily="34" charset="0"/>
                <a:ea typeface="Arial" charset="0"/>
                <a:cs typeface="Arial" charset="0"/>
              </a:rPr>
              <a:t>For details of author affiliations, correspondence and versions, please see the full version at https://www.esmo.org/guidelines/guidelines-by-topic/esmo-clinical-practice-guidelines-lung-and-chest-tumours/clinical-practice-guideline-non-oncogene-addicted-metastatic-non-small-cell-lung-cancer</a:t>
            </a:r>
          </a:p>
        </p:txBody>
      </p:sp>
    </p:spTree>
    <p:extLst>
      <p:ext uri="{BB962C8B-B14F-4D97-AF65-F5344CB8AC3E}">
        <p14:creationId xmlns:p14="http://schemas.microsoft.com/office/powerpoint/2010/main" val="353072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81CE2B-519B-B6D9-640A-F4ECF9D2FF56}"/>
                  </a:ext>
                </a:extLst>
              </p:cNvPr>
              <p:cNvSpPr txBox="1"/>
              <p:nvPr userDrawn="1"/>
            </p:nvSpPr>
            <p:spPr>
              <a:xfrm>
                <a:off x="685800" y="3048000"/>
                <a:ext cx="3877147" cy="2723823"/>
              </a:xfrm>
              <a:prstGeom prst="rect">
                <a:avLst/>
              </a:prstGeom>
              <a:noFill/>
            </p:spPr>
            <p:txBody>
              <a:bodyPr wrap="square" rtlCol="0">
                <a:spAutoFit/>
              </a:bodyPr>
              <a:lstStyle/>
              <a:p>
                <a:r>
                  <a:rPr lang="en-US" sz="900" baseline="30000" dirty="0">
                    <a:solidFill>
                      <a:schemeClr val="tx1">
                        <a:lumMod val="50000"/>
                        <a:lumOff val="50000"/>
                      </a:schemeClr>
                    </a:solidFill>
                  </a:rPr>
                  <a:t>*</a:t>
                </a:r>
                <a:r>
                  <a:rPr lang="en-US" sz="900" dirty="0">
                    <a:solidFill>
                      <a:schemeClr val="tx1">
                        <a:lumMod val="50000"/>
                        <a:lumOff val="50000"/>
                      </a:schemeClr>
                    </a:solidFill>
                  </a:rPr>
                  <a:t>Please see the ESMO CPG on oncogene-addicted </a:t>
                </a:r>
                <a:r>
                  <a:rPr lang="en-US" sz="900" dirty="0" err="1">
                    <a:solidFill>
                      <a:schemeClr val="tx1">
                        <a:lumMod val="50000"/>
                        <a:lumOff val="50000"/>
                      </a:schemeClr>
                    </a:solidFill>
                  </a:rPr>
                  <a:t>mNSCLC</a:t>
                </a:r>
                <a:r>
                  <a:rPr lang="en-US" sz="900" dirty="0">
                    <a:solidFill>
                      <a:schemeClr val="tx1">
                        <a:lumMod val="50000"/>
                        <a:lumOff val="50000"/>
                      </a:schemeClr>
                    </a:solidFill>
                  </a:rPr>
                  <a:t> for </a:t>
                </a:r>
                <a:br>
                  <a:rPr lang="en-US" sz="900" dirty="0">
                    <a:solidFill>
                      <a:schemeClr val="tx1">
                        <a:lumMod val="50000"/>
                        <a:lumOff val="50000"/>
                      </a:schemeClr>
                    </a:solidFill>
                  </a:rPr>
                </a:br>
                <a:r>
                  <a:rPr lang="en-US" sz="900" i="1" dirty="0">
                    <a:solidFill>
                      <a:schemeClr val="tx1">
                        <a:lumMod val="50000"/>
                        <a:lumOff val="50000"/>
                      </a:schemeClr>
                    </a:solidFill>
                  </a:rPr>
                  <a:t>MET/EGFR </a:t>
                </a:r>
                <a:r>
                  <a:rPr lang="en-US" sz="900" dirty="0">
                    <a:solidFill>
                      <a:schemeClr val="tx1">
                        <a:lumMod val="50000"/>
                        <a:lumOff val="50000"/>
                      </a:schemeClr>
                    </a:solidFill>
                  </a:rPr>
                  <a:t>ex20ins/</a:t>
                </a:r>
                <a:r>
                  <a:rPr lang="en-US" sz="900" i="1" dirty="0">
                    <a:solidFill>
                      <a:schemeClr val="tx1">
                        <a:lumMod val="50000"/>
                        <a:lumOff val="50000"/>
                      </a:schemeClr>
                    </a:solidFill>
                  </a:rPr>
                  <a:t>KRAS/NTRK/HER2</a:t>
                </a:r>
                <a:r>
                  <a:rPr lang="en-US" sz="900" dirty="0">
                    <a:solidFill>
                      <a:schemeClr val="tx1">
                        <a:lumMod val="50000"/>
                        <a:lumOff val="50000"/>
                      </a:schemeClr>
                    </a:solidFill>
                  </a:rPr>
                  <a:t> testing necessary for second-line treatment options and the decision rationale for platinum-doublet </a:t>
                </a:r>
                <a:r>
                  <a:rPr lang="en-US" sz="900" dirty="0" err="1">
                    <a:solidFill>
                      <a:schemeClr val="tx1">
                        <a:lumMod val="50000"/>
                        <a:lumOff val="50000"/>
                      </a:schemeClr>
                    </a:solidFill>
                  </a:rPr>
                  <a:t>ChT</a:t>
                </a:r>
                <a:r>
                  <a:rPr lang="en-US" sz="900" dirty="0">
                    <a:solidFill>
                      <a:schemeClr val="tx1">
                        <a:lumMod val="50000"/>
                        <a:lumOff val="50000"/>
                      </a:schemeClr>
                    </a:solidFill>
                  </a:rPr>
                  <a:t>, immunotherapy monotherapy or chemo-immunotherapy. (Hendriks, 2023; </a:t>
                </a:r>
                <a:r>
                  <a:rPr lang="en-US" sz="9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https://www.annalsofoncology.org/article/S0923-7534(22)04781-0/fulltext</a:t>
                </a:r>
                <a:r>
                  <a:rPr lang="en-US" sz="900" dirty="0">
                    <a:solidFill>
                      <a:schemeClr val="tx1">
                        <a:lumMod val="50000"/>
                        <a:lumOff val="50000"/>
                      </a:schemeClr>
                    </a:solidFill>
                  </a:rPr>
                  <a:t>)</a:t>
                </a:r>
              </a:p>
              <a:p>
                <a14:m>
                  <m:oMath xmlns:m="http://schemas.openxmlformats.org/officeDocument/2006/math">
                    <m:r>
                      <a:rPr lang="en-US" sz="900" i="1" baseline="30000" smtClean="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sz="900" dirty="0">
                    <a:solidFill>
                      <a:schemeClr val="tx1">
                        <a:lumMod val="50000"/>
                        <a:lumOff val="50000"/>
                      </a:schemeClr>
                    </a:solidFill>
                  </a:rPr>
                  <a:t>If positive molecular test please refer to the ESMO CPG on oncogene-addicted </a:t>
                </a:r>
                <a:r>
                  <a:rPr lang="en-US" sz="900" dirty="0" err="1">
                    <a:solidFill>
                      <a:schemeClr val="tx1">
                        <a:lumMod val="50000"/>
                        <a:lumOff val="50000"/>
                      </a:schemeClr>
                    </a:solidFill>
                  </a:rPr>
                  <a:t>mNSCLC</a:t>
                </a:r>
                <a:r>
                  <a:rPr lang="en-US" sz="900" dirty="0">
                    <a:solidFill>
                      <a:schemeClr val="tx1">
                        <a:lumMod val="50000"/>
                        <a:lumOff val="50000"/>
                      </a:schemeClr>
                    </a:solidFill>
                  </a:rPr>
                  <a:t>. (Hendriks, 2023; </a:t>
                </a:r>
                <a:r>
                  <a:rPr lang="en-US" sz="9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https://www.annalsofoncology.org/article/S0923-7534(22)04781-0/fulltext</a:t>
                </a:r>
                <a:r>
                  <a:rPr lang="en-US" sz="900" dirty="0">
                    <a:solidFill>
                      <a:schemeClr val="tx1">
                        <a:lumMod val="50000"/>
                        <a:lumOff val="50000"/>
                      </a:schemeClr>
                    </a:solidFill>
                  </a:rPr>
                  <a:t>)</a:t>
                </a:r>
              </a:p>
              <a:p>
                <a:r>
                  <a:rPr lang="en-GB" sz="900" baseline="30000" dirty="0">
                    <a:solidFill>
                      <a:srgbClr val="7F7F7F"/>
                    </a:solidFill>
                  </a:rPr>
                  <a:t>‡</a:t>
                </a:r>
                <a:r>
                  <a:rPr lang="en-US" sz="900" baseline="30000" dirty="0">
                    <a:solidFill>
                      <a:schemeClr val="tx1">
                        <a:lumMod val="50000"/>
                        <a:lumOff val="50000"/>
                      </a:schemeClr>
                    </a:solidFill>
                  </a:rPr>
                  <a:t> </a:t>
                </a:r>
                <a:r>
                  <a:rPr lang="en-US" sz="900" dirty="0">
                    <a:solidFill>
                      <a:schemeClr val="tx1">
                        <a:lumMod val="50000"/>
                        <a:lumOff val="50000"/>
                      </a:schemeClr>
                    </a:solidFill>
                  </a:rPr>
                  <a:t>Pemetrexed preferred.</a:t>
                </a:r>
              </a:p>
              <a:p>
                <a:r>
                  <a:rPr lang="en-US" sz="900" baseline="30000" dirty="0">
                    <a:solidFill>
                      <a:schemeClr val="tx1">
                        <a:lumMod val="50000"/>
                        <a:lumOff val="50000"/>
                      </a:schemeClr>
                    </a:solidFill>
                  </a:rPr>
                  <a:t>§ </a:t>
                </a:r>
                <a:r>
                  <a:rPr lang="en-US" sz="900" dirty="0">
                    <a:solidFill>
                      <a:schemeClr val="tx1">
                        <a:lumMod val="50000"/>
                        <a:lumOff val="50000"/>
                      </a:schemeClr>
                    </a:solidFill>
                  </a:rPr>
                  <a:t>ESMO-MCBS v1.1 (</a:t>
                </a:r>
                <a:r>
                  <a:rPr lang="en-US" sz="900" dirty="0" err="1">
                    <a:solidFill>
                      <a:schemeClr val="tx1">
                        <a:lumMod val="50000"/>
                        <a:lumOff val="50000"/>
                      </a:schemeClr>
                    </a:solidFill>
                  </a:rPr>
                  <a:t>Cherny</a:t>
                </a:r>
                <a:r>
                  <a:rPr lang="en-US" sz="900" dirty="0">
                    <a:solidFill>
                      <a:schemeClr val="tx1">
                        <a:lumMod val="50000"/>
                        <a:lumOff val="50000"/>
                      </a:schemeClr>
                    </a:solidFill>
                  </a:rPr>
                  <a:t>, 2017; </a:t>
                </a:r>
                <a:r>
                  <a:rPr lang="en-US" sz="9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https://www.annalsofoncology.org/article/S0923-7534(19)34932-4/fulltext</a:t>
                </a:r>
                <a:r>
                  <a:rPr lang="en-US" sz="900" dirty="0">
                    <a:solidFill>
                      <a:schemeClr val="tx1">
                        <a:lumMod val="50000"/>
                        <a:lumOff val="50000"/>
                      </a:schemeClr>
                    </a:solidFill>
                  </a:rPr>
                  <a:t>) was used to calculate scores for new therapies/indications approved by the EMA or FDA. The scores have been calculated by the ESMO-MCBS Working Group and validated by the ESMO Guidelines Committee (</a:t>
                </a:r>
                <a:r>
                  <a:rPr lang="en-US" sz="9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https://www.esmo.org/guidelines/esmo-mcbs/esmo-mcbs-evaluation-forms</a:t>
                </a:r>
                <a:r>
                  <a:rPr lang="en-US" sz="900" dirty="0">
                    <a:solidFill>
                      <a:schemeClr val="tx1">
                        <a:lumMod val="50000"/>
                        <a:lumOff val="50000"/>
                      </a:schemeClr>
                    </a:solidFill>
                  </a:rPr>
                  <a:t>).</a:t>
                </a:r>
              </a:p>
              <a:p>
                <a14:m>
                  <m:oMath xmlns:m="http://schemas.openxmlformats.org/officeDocument/2006/math">
                    <m:r>
                      <a:rPr lang="en-US" sz="900" i="1" baseline="30000" smtClean="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sz="900" dirty="0">
                    <a:solidFill>
                      <a:schemeClr val="tx1">
                        <a:lumMod val="50000"/>
                        <a:lumOff val="50000"/>
                      </a:schemeClr>
                    </a:solidFill>
                  </a:rPr>
                  <a:t>In NSCLC other than predominantly squamous-cell histology.</a:t>
                </a:r>
              </a:p>
              <a:p>
                <a:r>
                  <a:rPr lang="en-GB" sz="900" b="0" i="0" baseline="30000" dirty="0">
                    <a:solidFill>
                      <a:srgbClr val="7F7F7F"/>
                    </a:solidFill>
                    <a:effectLst/>
                  </a:rPr>
                  <a:t>¶ </a:t>
                </a:r>
                <a:r>
                  <a:rPr lang="en-US" sz="900" dirty="0">
                    <a:solidFill>
                      <a:schemeClr val="tx1">
                        <a:lumMod val="50000"/>
                        <a:lumOff val="50000"/>
                      </a:schemeClr>
                    </a:solidFill>
                  </a:rPr>
                  <a:t>Carboplatin and pemetrexed preferred.</a:t>
                </a:r>
              </a:p>
              <a:p>
                <a:r>
                  <a:rPr lang="en-US" sz="900" baseline="30000" dirty="0">
                    <a:solidFill>
                      <a:schemeClr val="tx1">
                        <a:lumMod val="50000"/>
                        <a:lumOff val="50000"/>
                      </a:schemeClr>
                    </a:solidFill>
                  </a:rPr>
                  <a:t># </a:t>
                </a:r>
                <a:r>
                  <a:rPr lang="en-US" sz="900" dirty="0">
                    <a:solidFill>
                      <a:schemeClr val="tx1">
                        <a:lumMod val="50000"/>
                        <a:lumOff val="50000"/>
                      </a:schemeClr>
                    </a:solidFill>
                  </a:rPr>
                  <a:t>Maintenance pemetrexed if improvement to PS 0-1.</a:t>
                </a:r>
              </a:p>
              <a:p>
                <a14:m>
                  <m:oMath xmlns:m="http://schemas.openxmlformats.org/officeDocument/2006/math">
                    <m:r>
                      <a:rPr lang="en-US" sz="900" i="1" baseline="30000" smtClean="0">
                        <a:solidFill>
                          <a:schemeClr val="tx1">
                            <a:lumMod val="50000"/>
                            <a:lumOff val="50000"/>
                          </a:schemeClr>
                        </a:solidFill>
                        <a:latin typeface="Cambria Math" panose="02040503050406030204" pitchFamily="18" charset="0"/>
                        <a:ea typeface="Cambria Math" panose="02040503050406030204" pitchFamily="18" charset="0"/>
                      </a:rPr>
                      <m:t>† † </m:t>
                    </m:r>
                  </m:oMath>
                </a14:m>
                <a:r>
                  <a:rPr lang="en-US" sz="900" dirty="0">
                    <a:solidFill>
                      <a:schemeClr val="tx1">
                        <a:lumMod val="50000"/>
                        <a:lumOff val="50000"/>
                      </a:schemeClr>
                    </a:solidFill>
                  </a:rPr>
                  <a:t>Selection of type of </a:t>
                </a:r>
                <a:r>
                  <a:rPr lang="en-US" sz="900" dirty="0" err="1">
                    <a:solidFill>
                      <a:schemeClr val="tx1">
                        <a:lumMod val="50000"/>
                        <a:lumOff val="50000"/>
                      </a:schemeClr>
                    </a:solidFill>
                  </a:rPr>
                  <a:t>ChT</a:t>
                </a:r>
                <a:r>
                  <a:rPr lang="en-US" sz="900" dirty="0">
                    <a:solidFill>
                      <a:schemeClr val="tx1">
                        <a:lumMod val="50000"/>
                        <a:lumOff val="50000"/>
                      </a:schemeClr>
                    </a:solidFill>
                  </a:rPr>
                  <a:t> also dependent on first-line therapy.</a:t>
                </a:r>
              </a:p>
            </p:txBody>
          </p:sp>
        </mc:Choice>
        <mc:Fallback xmlns="">
          <p:sp>
            <p:nvSpPr>
              <p:cNvPr id="4" name="TextBox 3">
                <a:extLst>
                  <a:ext uri="{FF2B5EF4-FFF2-40B4-BE49-F238E27FC236}">
                    <a16:creationId xmlns:a16="http://schemas.microsoft.com/office/drawing/2014/main" id="{2A81CE2B-519B-B6D9-640A-F4ECF9D2FF56}"/>
                  </a:ext>
                </a:extLst>
              </p:cNvPr>
              <p:cNvSpPr txBox="1">
                <a:spLocks noRot="1" noChangeAspect="1" noMove="1" noResize="1" noEditPoints="1" noAdjustHandles="1" noChangeArrowheads="1" noChangeShapeType="1" noTextEdit="1"/>
              </p:cNvSpPr>
              <p:nvPr userDrawn="1"/>
            </p:nvSpPr>
            <p:spPr>
              <a:xfrm>
                <a:off x="685800" y="3048000"/>
                <a:ext cx="3877147" cy="2723823"/>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056B486-A3EA-E8B9-57F5-D068F7A0AC38}"/>
              </a:ext>
            </a:extLst>
          </p:cNvPr>
          <p:cNvSpPr txBox="1"/>
          <p:nvPr userDrawn="1"/>
        </p:nvSpPr>
        <p:spPr>
          <a:xfrm>
            <a:off x="685800" y="2018397"/>
            <a:ext cx="2406372"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Management with Systemic Therapy</a:t>
            </a:r>
          </a:p>
        </p:txBody>
      </p:sp>
      <p:pic>
        <p:nvPicPr>
          <p:cNvPr id="6" name="Picture 5" descr="A diagram of a flowchart&#10;&#10;Description automatically generated">
            <a:extLst>
              <a:ext uri="{FF2B5EF4-FFF2-40B4-BE49-F238E27FC236}">
                <a16:creationId xmlns:a16="http://schemas.microsoft.com/office/drawing/2014/main" id="{89A57D78-D018-E31E-A7B4-55F8187ABF4A}"/>
              </a:ext>
            </a:extLst>
          </p:cNvPr>
          <p:cNvPicPr>
            <a:picLocks noChangeAspect="1"/>
          </p:cNvPicPr>
          <p:nvPr userDrawn="1"/>
        </p:nvPicPr>
        <p:blipFill>
          <a:blip r:embed="rId6">
            <a:extLst>
              <a:ext uri="{28A0092B-C50C-407E-A947-70E740481C1C}">
                <a14:useLocalDpi xmlns:a14="http://schemas.microsoft.com/office/drawing/2010/main" val="0"/>
              </a:ext>
            </a:extLst>
          </a:blip>
          <a:srcRect l="10954" t="2067" r="3832" b="1934"/>
          <a:stretch/>
        </p:blipFill>
        <p:spPr>
          <a:xfrm>
            <a:off x="4553061" y="714014"/>
            <a:ext cx="7096888" cy="5656328"/>
          </a:xfrm>
          <a:prstGeom prst="rect">
            <a:avLst/>
          </a:prstGeom>
        </p:spPr>
      </p:pic>
    </p:spTree>
    <p:extLst>
      <p:ext uri="{BB962C8B-B14F-4D97-AF65-F5344CB8AC3E}">
        <p14:creationId xmlns:p14="http://schemas.microsoft.com/office/powerpoint/2010/main" val="493941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pic>
        <p:nvPicPr>
          <p:cNvPr id="4" name="Picture 3" descr="A diagram of a flowchart&#10;&#10;Description automatically generated">
            <a:extLst>
              <a:ext uri="{FF2B5EF4-FFF2-40B4-BE49-F238E27FC236}">
                <a16:creationId xmlns:a16="http://schemas.microsoft.com/office/drawing/2014/main" id="{F9AAE02C-467D-8636-4EF6-2A0A6FD87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9940" y="600330"/>
            <a:ext cx="7528945" cy="532666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F3456C-F3F6-4E8F-5FE7-E9BB2756E579}"/>
                  </a:ext>
                </a:extLst>
              </p:cNvPr>
              <p:cNvSpPr txBox="1"/>
              <p:nvPr userDrawn="1"/>
            </p:nvSpPr>
            <p:spPr>
              <a:xfrm>
                <a:off x="685799" y="3165565"/>
                <a:ext cx="3777559" cy="1200329"/>
              </a:xfrm>
              <a:prstGeom prst="rect">
                <a:avLst/>
              </a:prstGeom>
              <a:noFill/>
            </p:spPr>
            <p:txBody>
              <a:bodyPr wrap="square" rtlCol="0">
                <a:spAutoFit/>
              </a:bodyPr>
              <a:lstStyle/>
              <a:p>
                <a:r>
                  <a:rPr lang="en-US" sz="800" baseline="30000" dirty="0">
                    <a:solidFill>
                      <a:schemeClr val="tx1">
                        <a:lumMod val="50000"/>
                        <a:lumOff val="50000"/>
                      </a:schemeClr>
                    </a:solidFill>
                  </a:rPr>
                  <a:t>*</a:t>
                </a:r>
                <a:r>
                  <a:rPr lang="en-US" sz="800" dirty="0">
                    <a:solidFill>
                      <a:schemeClr val="tx1">
                        <a:lumMod val="50000"/>
                        <a:lumOff val="50000"/>
                      </a:schemeClr>
                    </a:solidFill>
                  </a:rPr>
                  <a:t>Please see the ESMO CPG on oncogene-addicted </a:t>
                </a:r>
                <a:r>
                  <a:rPr lang="en-US" sz="800" dirty="0" err="1">
                    <a:solidFill>
                      <a:schemeClr val="tx1">
                        <a:lumMod val="50000"/>
                        <a:lumOff val="50000"/>
                      </a:schemeClr>
                    </a:solidFill>
                  </a:rPr>
                  <a:t>mNSCLC</a:t>
                </a:r>
                <a:r>
                  <a:rPr lang="en-US" sz="800" dirty="0">
                    <a:solidFill>
                      <a:schemeClr val="tx1">
                        <a:lumMod val="50000"/>
                        <a:lumOff val="50000"/>
                      </a:schemeClr>
                    </a:solidFill>
                  </a:rPr>
                  <a:t> for </a:t>
                </a:r>
                <a:r>
                  <a:rPr lang="en-US" sz="800" i="1" dirty="0">
                    <a:solidFill>
                      <a:schemeClr val="tx1">
                        <a:lumMod val="50000"/>
                        <a:lumOff val="50000"/>
                      </a:schemeClr>
                    </a:solidFill>
                  </a:rPr>
                  <a:t>MET/EGFR </a:t>
                </a:r>
                <a:r>
                  <a:rPr lang="en-US" sz="800" dirty="0">
                    <a:solidFill>
                      <a:schemeClr val="tx1">
                        <a:lumMod val="50000"/>
                        <a:lumOff val="50000"/>
                      </a:schemeClr>
                    </a:solidFill>
                  </a:rPr>
                  <a:t>ex20ins</a:t>
                </a:r>
                <a:r>
                  <a:rPr lang="en-US" sz="800" i="1" dirty="0">
                    <a:solidFill>
                      <a:schemeClr val="tx1">
                        <a:lumMod val="50000"/>
                        <a:lumOff val="50000"/>
                      </a:schemeClr>
                    </a:solidFill>
                  </a:rPr>
                  <a:t>/KRAS/NTRK/HER2</a:t>
                </a:r>
                <a:r>
                  <a:rPr lang="en-US" sz="800" dirty="0">
                    <a:solidFill>
                      <a:schemeClr val="tx1">
                        <a:lumMod val="50000"/>
                        <a:lumOff val="50000"/>
                      </a:schemeClr>
                    </a:solidFill>
                  </a:rPr>
                  <a:t> testing necessary for second-line treatment options and the decision rationale for platinum-doublet </a:t>
                </a:r>
                <a:r>
                  <a:rPr lang="en-US" sz="800" dirty="0" err="1">
                    <a:solidFill>
                      <a:schemeClr val="tx1">
                        <a:lumMod val="50000"/>
                        <a:lumOff val="50000"/>
                      </a:schemeClr>
                    </a:solidFill>
                  </a:rPr>
                  <a:t>ChT</a:t>
                </a:r>
                <a:r>
                  <a:rPr lang="en-US" sz="800" dirty="0">
                    <a:solidFill>
                      <a:schemeClr val="tx1">
                        <a:lumMod val="50000"/>
                        <a:lumOff val="50000"/>
                      </a:schemeClr>
                    </a:solidFill>
                  </a:rPr>
                  <a:t>, immunotherapy monotherapy or chemo-immunotherapy. (Hendriks, 2023; </a:t>
                </a:r>
                <a:r>
                  <a:rPr lang="en-US" sz="8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800" dirty="0">
                    <a:solidFill>
                      <a:schemeClr val="tx1">
                        <a:lumMod val="50000"/>
                        <a:lumOff val="50000"/>
                      </a:schemeClr>
                    </a:solidFill>
                  </a:rPr>
                  <a:t>)</a:t>
                </a:r>
              </a:p>
              <a:p>
                <a14:m>
                  <m:oMath xmlns:m="http://schemas.openxmlformats.org/officeDocument/2006/math">
                    <m:r>
                      <a:rPr lang="en-US" sz="800" i="1" baseline="30000" smtClean="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sz="800" dirty="0">
                    <a:solidFill>
                      <a:schemeClr val="tx1">
                        <a:lumMod val="50000"/>
                        <a:lumOff val="50000"/>
                      </a:schemeClr>
                    </a:solidFill>
                  </a:rPr>
                  <a:t>If positive molecular test, please refer to the ESMO CPG on oncogene-addicted </a:t>
                </a:r>
                <a:r>
                  <a:rPr lang="en-US" sz="800" dirty="0" err="1">
                    <a:solidFill>
                      <a:schemeClr val="tx1">
                        <a:lumMod val="50000"/>
                        <a:lumOff val="50000"/>
                      </a:schemeClr>
                    </a:solidFill>
                  </a:rPr>
                  <a:t>mNSCLC</a:t>
                </a:r>
                <a:r>
                  <a:rPr lang="en-US" sz="800" dirty="0">
                    <a:solidFill>
                      <a:schemeClr val="tx1">
                        <a:lumMod val="50000"/>
                        <a:lumOff val="50000"/>
                      </a:schemeClr>
                    </a:solidFill>
                  </a:rPr>
                  <a:t>. (Hendriks, 2023; </a:t>
                </a:r>
                <a:r>
                  <a:rPr lang="en-US" sz="8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https://www.annalsofoncology.org/article/S0923-7534(22)04781-0/fulltext</a:t>
                </a:r>
                <a:r>
                  <a:rPr lang="en-US" sz="800" dirty="0">
                    <a:solidFill>
                      <a:schemeClr val="tx1">
                        <a:lumMod val="50000"/>
                        <a:lumOff val="50000"/>
                      </a:schemeClr>
                    </a:solidFill>
                  </a:rPr>
                  <a:t>)</a:t>
                </a:r>
              </a:p>
              <a:p>
                <a:r>
                  <a:rPr lang="en-GB" sz="800" baseline="30000" dirty="0">
                    <a:solidFill>
                      <a:srgbClr val="7F7F7F"/>
                    </a:solidFill>
                  </a:rPr>
                  <a:t>‡</a:t>
                </a:r>
                <a:r>
                  <a:rPr lang="en-US" sz="800" baseline="30000" dirty="0">
                    <a:solidFill>
                      <a:schemeClr val="tx1">
                        <a:lumMod val="50000"/>
                        <a:lumOff val="50000"/>
                      </a:schemeClr>
                    </a:solidFill>
                  </a:rPr>
                  <a:t> </a:t>
                </a:r>
                <a:r>
                  <a:rPr lang="en-US" sz="800" dirty="0">
                    <a:solidFill>
                      <a:schemeClr val="tx1">
                        <a:lumMod val="50000"/>
                        <a:lumOff val="50000"/>
                      </a:schemeClr>
                    </a:solidFill>
                  </a:rPr>
                  <a:t>For atezolizumab, PDL1 ≥50% on TCs or ≥10% on tumour-infiltrating ICs</a:t>
                </a:r>
              </a:p>
            </p:txBody>
          </p:sp>
        </mc:Choice>
        <mc:Fallback xmlns="">
          <p:sp>
            <p:nvSpPr>
              <p:cNvPr id="5" name="TextBox 4">
                <a:extLst>
                  <a:ext uri="{FF2B5EF4-FFF2-40B4-BE49-F238E27FC236}">
                    <a16:creationId xmlns:a16="http://schemas.microsoft.com/office/drawing/2014/main" id="{01F3456C-F3F6-4E8F-5FE7-E9BB2756E579}"/>
                  </a:ext>
                </a:extLst>
              </p:cNvPr>
              <p:cNvSpPr txBox="1">
                <a:spLocks noRot="1" noChangeAspect="1" noMove="1" noResize="1" noEditPoints="1" noAdjustHandles="1" noChangeArrowheads="1" noChangeShapeType="1" noTextEdit="1"/>
              </p:cNvSpPr>
              <p:nvPr userDrawn="1"/>
            </p:nvSpPr>
            <p:spPr>
              <a:xfrm>
                <a:off x="685799" y="3165565"/>
                <a:ext cx="3777559" cy="1200329"/>
              </a:xfrm>
              <a:prstGeom prst="rect">
                <a:avLst/>
              </a:prstGeom>
              <a:blipFill>
                <a:blip r:embed="rId4"/>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CAD396-9929-4F6D-D0F3-D8E45BDA941D}"/>
                  </a:ext>
                </a:extLst>
              </p:cNvPr>
              <p:cNvSpPr txBox="1"/>
              <p:nvPr userDrawn="1"/>
            </p:nvSpPr>
            <p:spPr>
              <a:xfrm>
                <a:off x="685799" y="4267200"/>
                <a:ext cx="7042845" cy="1938992"/>
              </a:xfrm>
              <a:prstGeom prst="rect">
                <a:avLst/>
              </a:prstGeom>
              <a:noFill/>
            </p:spPr>
            <p:txBody>
              <a:bodyPr wrap="square">
                <a:spAutoFit/>
              </a:bodyPr>
              <a:lstStyle/>
              <a:p>
                <a:r>
                  <a:rPr lang="en-US" sz="800" baseline="30000" dirty="0">
                    <a:solidFill>
                      <a:schemeClr val="tx1">
                        <a:lumMod val="50000"/>
                        <a:lumOff val="50000"/>
                      </a:schemeClr>
                    </a:solidFill>
                  </a:rPr>
                  <a:t>§ </a:t>
                </a:r>
                <a:r>
                  <a:rPr lang="en-US" sz="800" dirty="0">
                    <a:solidFill>
                      <a:schemeClr val="tx1">
                        <a:lumMod val="50000"/>
                        <a:lumOff val="50000"/>
                      </a:schemeClr>
                    </a:solidFill>
                  </a:rPr>
                  <a:t>ESMO-MCBS v1.1 (</a:t>
                </a:r>
                <a:r>
                  <a:rPr lang="en-US" sz="800" dirty="0" err="1">
                    <a:solidFill>
                      <a:schemeClr val="tx1">
                        <a:lumMod val="50000"/>
                        <a:lumOff val="50000"/>
                      </a:schemeClr>
                    </a:solidFill>
                  </a:rPr>
                  <a:t>Cherny</a:t>
                </a:r>
                <a:r>
                  <a:rPr lang="en-US" sz="800" dirty="0">
                    <a:solidFill>
                      <a:schemeClr val="tx1">
                        <a:lumMod val="50000"/>
                        <a:lumOff val="50000"/>
                      </a:schemeClr>
                    </a:solidFill>
                  </a:rPr>
                  <a:t>, 2017; </a:t>
                </a:r>
                <a:br>
                  <a:rPr lang="en-US" sz="800" dirty="0">
                    <a:solidFill>
                      <a:schemeClr val="tx1">
                        <a:lumMod val="50000"/>
                        <a:lumOff val="50000"/>
                      </a:schemeClr>
                    </a:solidFill>
                  </a:rPr>
                </a:br>
                <a:r>
                  <a:rPr lang="en-US" sz="800" dirty="0">
                    <a:solidFill>
                      <a:schemeClr val="tx1">
                        <a:lumMod val="50000"/>
                        <a:lumOff val="50000"/>
                      </a:schemeClr>
                    </a:solidFill>
                    <a:hlinkClick r:id="rId5">
                      <a:extLst>
                        <a:ext uri="{A12FA001-AC4F-418D-AE19-62706E023703}">
                          <ahyp:hlinkClr xmlns:ahyp="http://schemas.microsoft.com/office/drawing/2018/hyperlinkcolor" val="tx"/>
                        </a:ext>
                      </a:extLst>
                    </a:hlinkClick>
                  </a:rPr>
                  <a:t>https://www.annalsofoncology.org/article/S0923-</a:t>
                </a:r>
                <a:br>
                  <a:rPr lang="en-US" sz="800" dirty="0">
                    <a:solidFill>
                      <a:schemeClr val="tx1">
                        <a:lumMod val="50000"/>
                        <a:lumOff val="50000"/>
                      </a:schemeClr>
                    </a:solidFill>
                    <a:hlinkClick r:id="rId5">
                      <a:extLst>
                        <a:ext uri="{A12FA001-AC4F-418D-AE19-62706E023703}">
                          <ahyp:hlinkClr xmlns:ahyp="http://schemas.microsoft.com/office/drawing/2018/hyperlinkcolor" val="tx"/>
                        </a:ext>
                      </a:extLst>
                    </a:hlinkClick>
                  </a:rPr>
                </a:br>
                <a:r>
                  <a:rPr lang="en-US" sz="800" dirty="0">
                    <a:solidFill>
                      <a:schemeClr val="tx1">
                        <a:lumMod val="50000"/>
                        <a:lumOff val="50000"/>
                      </a:schemeClr>
                    </a:solidFill>
                    <a:hlinkClick r:id="rId5">
                      <a:extLst>
                        <a:ext uri="{A12FA001-AC4F-418D-AE19-62706E023703}">
                          <ahyp:hlinkClr xmlns:ahyp="http://schemas.microsoft.com/office/drawing/2018/hyperlinkcolor" val="tx"/>
                        </a:ext>
                      </a:extLst>
                    </a:hlinkClick>
                  </a:rPr>
                  <a:t>7534(19)34932-4/fulltext</a:t>
                </a:r>
                <a:r>
                  <a:rPr lang="en-US" sz="800" dirty="0">
                    <a:solidFill>
                      <a:schemeClr val="tx1">
                        <a:lumMod val="50000"/>
                        <a:lumOff val="50000"/>
                      </a:schemeClr>
                    </a:solidFill>
                  </a:rPr>
                  <a:t>) was used to calculate scores for </a:t>
                </a:r>
                <a:br>
                  <a:rPr lang="en-US" sz="800" dirty="0">
                    <a:solidFill>
                      <a:schemeClr val="tx1">
                        <a:lumMod val="50000"/>
                        <a:lumOff val="50000"/>
                      </a:schemeClr>
                    </a:solidFill>
                  </a:rPr>
                </a:br>
                <a:r>
                  <a:rPr lang="en-US" sz="800" dirty="0">
                    <a:solidFill>
                      <a:schemeClr val="tx1">
                        <a:lumMod val="50000"/>
                        <a:lumOff val="50000"/>
                      </a:schemeClr>
                    </a:solidFill>
                  </a:rPr>
                  <a:t>new therapies/indications approved by the EMA or FDA. </a:t>
                </a:r>
                <a:br>
                  <a:rPr lang="en-US" sz="800" dirty="0">
                    <a:solidFill>
                      <a:schemeClr val="tx1">
                        <a:lumMod val="50000"/>
                        <a:lumOff val="50000"/>
                      </a:schemeClr>
                    </a:solidFill>
                  </a:rPr>
                </a:br>
                <a:r>
                  <a:rPr lang="en-US" sz="800" dirty="0">
                    <a:solidFill>
                      <a:schemeClr val="tx1">
                        <a:lumMod val="50000"/>
                        <a:lumOff val="50000"/>
                      </a:schemeClr>
                    </a:solidFill>
                  </a:rPr>
                  <a:t>The scores have been calculated by the ESMO-MCBS Working Group</a:t>
                </a:r>
                <a:br>
                  <a:rPr lang="en-US" sz="800" dirty="0">
                    <a:solidFill>
                      <a:schemeClr val="tx1">
                        <a:lumMod val="50000"/>
                        <a:lumOff val="50000"/>
                      </a:schemeClr>
                    </a:solidFill>
                  </a:rPr>
                </a:br>
                <a:r>
                  <a:rPr lang="en-US" sz="800" dirty="0">
                    <a:solidFill>
                      <a:schemeClr val="tx1">
                        <a:lumMod val="50000"/>
                        <a:lumOff val="50000"/>
                      </a:schemeClr>
                    </a:solidFill>
                  </a:rPr>
                  <a:t>and validated by the ESMO Guidelines Committee </a:t>
                </a:r>
                <a:br>
                  <a:rPr lang="en-US" sz="800" dirty="0">
                    <a:solidFill>
                      <a:schemeClr val="tx1">
                        <a:lumMod val="50000"/>
                        <a:lumOff val="50000"/>
                      </a:schemeClr>
                    </a:solidFill>
                  </a:rPr>
                </a:br>
                <a:r>
                  <a:rPr lang="en-US" sz="800" dirty="0">
                    <a:solidFill>
                      <a:schemeClr val="tx1">
                        <a:lumMod val="50000"/>
                        <a:lumOff val="50000"/>
                      </a:schemeClr>
                    </a:solidFill>
                  </a:rPr>
                  <a:t>(</a:t>
                </a:r>
                <a:r>
                  <a:rPr lang="en-US" sz="800" dirty="0">
                    <a:solidFill>
                      <a:schemeClr val="tx1">
                        <a:lumMod val="50000"/>
                        <a:lumOff val="50000"/>
                      </a:schemeClr>
                    </a:solidFill>
                    <a:hlinkClick r:id="rId6">
                      <a:extLst>
                        <a:ext uri="{A12FA001-AC4F-418D-AE19-62706E023703}">
                          <ahyp:hlinkClr xmlns:ahyp="http://schemas.microsoft.com/office/drawing/2018/hyperlinkcolor" val="tx"/>
                        </a:ext>
                      </a:extLst>
                    </a:hlinkClick>
                  </a:rPr>
                  <a:t>https://www.esmo.org/guidelines/esmo-mcbs/esmo-mcbs-evaluation-forms</a:t>
                </a:r>
                <a:r>
                  <a:rPr lang="en-US" sz="800" dirty="0">
                    <a:solidFill>
                      <a:schemeClr val="tx1">
                        <a:lumMod val="50000"/>
                        <a:lumOff val="50000"/>
                      </a:schemeClr>
                    </a:solidFill>
                  </a:rPr>
                  <a:t>).</a:t>
                </a:r>
              </a:p>
              <a:p>
                <a14:m>
                  <m:oMath xmlns:m="http://schemas.openxmlformats.org/officeDocument/2006/math">
                    <m:r>
                      <a:rPr lang="en-US" sz="800" i="1" baseline="30000" smtClean="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sz="800" dirty="0">
                    <a:solidFill>
                      <a:schemeClr val="tx1">
                        <a:lumMod val="50000"/>
                        <a:lumOff val="50000"/>
                      </a:schemeClr>
                    </a:solidFill>
                  </a:rPr>
                  <a:t>If </a:t>
                </a:r>
                <a:r>
                  <a:rPr lang="en-US" sz="800" dirty="0" err="1">
                    <a:solidFill>
                      <a:schemeClr val="tx1">
                        <a:lumMod val="50000"/>
                        <a:lumOff val="50000"/>
                      </a:schemeClr>
                    </a:solidFill>
                  </a:rPr>
                  <a:t>oligoprogression</a:t>
                </a:r>
                <a:r>
                  <a:rPr lang="en-US" sz="800" dirty="0">
                    <a:solidFill>
                      <a:schemeClr val="tx1">
                        <a:lumMod val="50000"/>
                        <a:lumOff val="50000"/>
                      </a:schemeClr>
                    </a:solidFill>
                  </a:rPr>
                  <a:t>, consider local therapy and continue systemic therapy.</a:t>
                </a:r>
              </a:p>
              <a:p>
                <a:r>
                  <a:rPr lang="en-GB" sz="800" b="0" i="0" baseline="30000" dirty="0">
                    <a:solidFill>
                      <a:srgbClr val="7F7F7F"/>
                    </a:solidFill>
                    <a:effectLst/>
                  </a:rPr>
                  <a:t>¶ </a:t>
                </a:r>
                <a:r>
                  <a:rPr lang="en-US" sz="800" dirty="0">
                    <a:solidFill>
                      <a:schemeClr val="tx1">
                        <a:lumMod val="50000"/>
                        <a:lumOff val="50000"/>
                      </a:schemeClr>
                    </a:solidFill>
                  </a:rPr>
                  <a:t>Selection of type of </a:t>
                </a:r>
                <a:r>
                  <a:rPr lang="en-US" sz="800" dirty="0" err="1">
                    <a:solidFill>
                      <a:schemeClr val="tx1">
                        <a:lumMod val="50000"/>
                        <a:lumOff val="50000"/>
                      </a:schemeClr>
                    </a:solidFill>
                  </a:rPr>
                  <a:t>ChT</a:t>
                </a:r>
                <a:r>
                  <a:rPr lang="en-US" sz="800" dirty="0">
                    <a:solidFill>
                      <a:schemeClr val="tx1">
                        <a:lumMod val="50000"/>
                        <a:lumOff val="50000"/>
                      </a:schemeClr>
                    </a:solidFill>
                  </a:rPr>
                  <a:t> also dependent on first-line therapy.</a:t>
                </a:r>
              </a:p>
              <a:p>
                <a:r>
                  <a:rPr lang="en-US" sz="800" baseline="30000" dirty="0">
                    <a:solidFill>
                      <a:schemeClr val="tx1">
                        <a:lumMod val="50000"/>
                        <a:lumOff val="50000"/>
                      </a:schemeClr>
                    </a:solidFill>
                  </a:rPr>
                  <a:t># </a:t>
                </a:r>
                <a:r>
                  <a:rPr lang="en-US" sz="800" dirty="0" err="1">
                    <a:solidFill>
                      <a:schemeClr val="tx1">
                        <a:lumMod val="50000"/>
                        <a:lumOff val="50000"/>
                      </a:schemeClr>
                    </a:solidFill>
                  </a:rPr>
                  <a:t>Cemiplimab</a:t>
                </a:r>
                <a:r>
                  <a:rPr lang="en-US" sz="800" dirty="0">
                    <a:solidFill>
                      <a:schemeClr val="tx1">
                        <a:lumMod val="50000"/>
                        <a:lumOff val="50000"/>
                      </a:schemeClr>
                    </a:solidFill>
                  </a:rPr>
                  <a:t>–platinum-doublet </a:t>
                </a:r>
                <a:r>
                  <a:rPr lang="en-US" sz="800" dirty="0" err="1">
                    <a:solidFill>
                      <a:schemeClr val="tx1">
                        <a:lumMod val="50000"/>
                        <a:lumOff val="50000"/>
                      </a:schemeClr>
                    </a:solidFill>
                  </a:rPr>
                  <a:t>ChT</a:t>
                </a:r>
                <a:r>
                  <a:rPr lang="en-US" sz="800" dirty="0">
                    <a:solidFill>
                      <a:schemeClr val="tx1">
                        <a:lumMod val="50000"/>
                        <a:lumOff val="50000"/>
                      </a:schemeClr>
                    </a:solidFill>
                  </a:rPr>
                  <a:t> is FDA approved with EMA approval </a:t>
                </a:r>
                <a:br>
                  <a:rPr lang="en-US" sz="800" dirty="0">
                    <a:solidFill>
                      <a:schemeClr val="tx1">
                        <a:lumMod val="50000"/>
                        <a:lumOff val="50000"/>
                      </a:schemeClr>
                    </a:solidFill>
                  </a:rPr>
                </a:br>
                <a:r>
                  <a:rPr lang="en-US" sz="800" dirty="0">
                    <a:solidFill>
                      <a:schemeClr val="tx1">
                        <a:lumMod val="50000"/>
                        <a:lumOff val="50000"/>
                      </a:schemeClr>
                    </a:solidFill>
                  </a:rPr>
                  <a:t>in patients with PD-L1 expression in ≥1% of tumour cells.</a:t>
                </a:r>
              </a:p>
              <a:p>
                <a14:m>
                  <m:oMath xmlns:m="http://schemas.openxmlformats.org/officeDocument/2006/math">
                    <m:r>
                      <a:rPr lang="en-US" sz="800" i="1" baseline="30000">
                        <a:solidFill>
                          <a:schemeClr val="tx1">
                            <a:lumMod val="50000"/>
                            <a:lumOff val="50000"/>
                          </a:schemeClr>
                        </a:solidFill>
                        <a:latin typeface="Cambria Math" panose="02040503050406030204" pitchFamily="18" charset="0"/>
                        <a:ea typeface="Cambria Math" panose="02040503050406030204" pitchFamily="18" charset="0"/>
                      </a:rPr>
                      <m:t>† † </m:t>
                    </m:r>
                  </m:oMath>
                </a14:m>
                <a:r>
                  <a:rPr lang="en-US" sz="800" dirty="0">
                    <a:solidFill>
                      <a:schemeClr val="tx1">
                        <a:lumMod val="50000"/>
                        <a:lumOff val="50000"/>
                      </a:schemeClr>
                    </a:solidFill>
                  </a:rPr>
                  <a:t>FDA approved, not EMA approved</a:t>
                </a:r>
              </a:p>
              <a:p>
                <a:r>
                  <a:rPr lang="en-GB" sz="800" baseline="30000" dirty="0">
                    <a:solidFill>
                      <a:srgbClr val="7F7F7F"/>
                    </a:solidFill>
                  </a:rPr>
                  <a:t>‡‡</a:t>
                </a:r>
                <a:r>
                  <a:rPr lang="en-US" sz="800" dirty="0">
                    <a:solidFill>
                      <a:schemeClr val="tx1">
                        <a:lumMod val="50000"/>
                        <a:lumOff val="50000"/>
                      </a:schemeClr>
                    </a:solidFill>
                  </a:rPr>
                  <a:t>Re-challenge with PD-L1 might be considered if ICI was discontinued previously, but not for progressive disease or severe toxicity.</a:t>
                </a:r>
              </a:p>
              <a:p>
                <a:r>
                  <a:rPr lang="en-US" sz="800" baseline="30000" dirty="0">
                    <a:solidFill>
                      <a:schemeClr val="tx1">
                        <a:lumMod val="50000"/>
                        <a:lumOff val="50000"/>
                      </a:schemeClr>
                    </a:solidFill>
                  </a:rPr>
                  <a:t>**</a:t>
                </a:r>
                <a:r>
                  <a:rPr lang="en-US" sz="800" dirty="0">
                    <a:solidFill>
                      <a:schemeClr val="tx1">
                        <a:lumMod val="50000"/>
                        <a:lumOff val="50000"/>
                      </a:schemeClr>
                    </a:solidFill>
                  </a:rPr>
                  <a:t>Other options are pemetrexed if not given in first line [I, B], docetaxel [I, B], </a:t>
                </a:r>
                <a:r>
                  <a:rPr lang="en-US" sz="800" dirty="0" err="1">
                    <a:solidFill>
                      <a:schemeClr val="tx1">
                        <a:lumMod val="50000"/>
                        <a:lumOff val="50000"/>
                      </a:schemeClr>
                    </a:solidFill>
                  </a:rPr>
                  <a:t>nintedanib</a:t>
                </a:r>
                <a:r>
                  <a:rPr lang="en-US" sz="800" dirty="0">
                    <a:solidFill>
                      <a:schemeClr val="tx1">
                        <a:lumMod val="50000"/>
                        <a:lumOff val="50000"/>
                      </a:schemeClr>
                    </a:solidFill>
                  </a:rPr>
                  <a:t>–docetaxel [II, B], ramucirumab–docetaxel [I, B; MCBS 1].</a:t>
                </a:r>
              </a:p>
              <a:p>
                <a:endParaRPr lang="en-US" sz="800" dirty="0">
                  <a:solidFill>
                    <a:schemeClr val="tx1">
                      <a:lumMod val="50000"/>
                      <a:lumOff val="50000"/>
                    </a:schemeClr>
                  </a:solidFill>
                </a:endParaRPr>
              </a:p>
            </p:txBody>
          </p:sp>
        </mc:Choice>
        <mc:Fallback xmlns="">
          <p:sp>
            <p:nvSpPr>
              <p:cNvPr id="6" name="TextBox 5">
                <a:extLst>
                  <a:ext uri="{FF2B5EF4-FFF2-40B4-BE49-F238E27FC236}">
                    <a16:creationId xmlns:a16="http://schemas.microsoft.com/office/drawing/2014/main" id="{85CAD396-9929-4F6D-D0F3-D8E45BDA941D}"/>
                  </a:ext>
                </a:extLst>
              </p:cNvPr>
              <p:cNvSpPr txBox="1">
                <a:spLocks noRot="1" noChangeAspect="1" noMove="1" noResize="1" noEditPoints="1" noAdjustHandles="1" noChangeArrowheads="1" noChangeShapeType="1" noTextEdit="1"/>
              </p:cNvSpPr>
              <p:nvPr userDrawn="1"/>
            </p:nvSpPr>
            <p:spPr>
              <a:xfrm>
                <a:off x="685799" y="4267200"/>
                <a:ext cx="7042845" cy="1938992"/>
              </a:xfrm>
              <a:prstGeom prst="rect">
                <a:avLst/>
              </a:prstGeom>
              <a:blipFill>
                <a:blip r:embed="rId7"/>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7526D80-C5F4-8CBF-C2CD-B2539AD3BEB5}"/>
              </a:ext>
            </a:extLst>
          </p:cNvPr>
          <p:cNvSpPr txBox="1"/>
          <p:nvPr userDrawn="1"/>
        </p:nvSpPr>
        <p:spPr>
          <a:xfrm>
            <a:off x="685800" y="2018397"/>
            <a:ext cx="2406372"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Management with Systemic Therapy</a:t>
            </a:r>
          </a:p>
        </p:txBody>
      </p:sp>
    </p:spTree>
    <p:extLst>
      <p:ext uri="{BB962C8B-B14F-4D97-AF65-F5344CB8AC3E}">
        <p14:creationId xmlns:p14="http://schemas.microsoft.com/office/powerpoint/2010/main" val="720602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5DE95E-A0E2-654B-4A8D-554A8FE84370}"/>
                  </a:ext>
                </a:extLst>
              </p:cNvPr>
              <p:cNvSpPr txBox="1"/>
              <p:nvPr userDrawn="1"/>
            </p:nvSpPr>
            <p:spPr>
              <a:xfrm>
                <a:off x="685800" y="3048000"/>
                <a:ext cx="2896386" cy="2862322"/>
              </a:xfrm>
              <a:prstGeom prst="rect">
                <a:avLst/>
              </a:prstGeom>
              <a:noFill/>
            </p:spPr>
            <p:txBody>
              <a:bodyPr wrap="square" rtlCol="0">
                <a:spAutoFit/>
              </a:bodyPr>
              <a:lstStyle/>
              <a:p>
                <a:r>
                  <a:rPr lang="en-US" sz="900" baseline="30000" dirty="0">
                    <a:solidFill>
                      <a:schemeClr val="tx1">
                        <a:lumMod val="50000"/>
                        <a:lumOff val="50000"/>
                      </a:schemeClr>
                    </a:solidFill>
                  </a:rPr>
                  <a:t>*</a:t>
                </a:r>
                <a:r>
                  <a:rPr lang="en-US" sz="900" dirty="0">
                    <a:solidFill>
                      <a:schemeClr val="tx1">
                        <a:lumMod val="50000"/>
                        <a:lumOff val="50000"/>
                      </a:schemeClr>
                    </a:solidFill>
                  </a:rPr>
                  <a:t>Please see the ESMO CPG on oncogene-addicted </a:t>
                </a:r>
                <a:r>
                  <a:rPr lang="en-US" sz="900" dirty="0" err="1">
                    <a:solidFill>
                      <a:schemeClr val="tx1">
                        <a:lumMod val="50000"/>
                        <a:lumOff val="50000"/>
                      </a:schemeClr>
                    </a:solidFill>
                  </a:rPr>
                  <a:t>mNSCLC</a:t>
                </a:r>
                <a:r>
                  <a:rPr lang="en-US" sz="900" dirty="0">
                    <a:solidFill>
                      <a:schemeClr val="tx1">
                        <a:lumMod val="50000"/>
                        <a:lumOff val="50000"/>
                      </a:schemeClr>
                    </a:solidFill>
                  </a:rPr>
                  <a:t> for </a:t>
                </a:r>
                <a:r>
                  <a:rPr lang="en-US" sz="900" i="1" dirty="0">
                    <a:solidFill>
                      <a:schemeClr val="tx1">
                        <a:lumMod val="50000"/>
                        <a:lumOff val="50000"/>
                      </a:schemeClr>
                    </a:solidFill>
                  </a:rPr>
                  <a:t>MET/EGFR </a:t>
                </a:r>
                <a:r>
                  <a:rPr lang="en-US" sz="900" dirty="0">
                    <a:solidFill>
                      <a:schemeClr val="tx1">
                        <a:lumMod val="50000"/>
                        <a:lumOff val="50000"/>
                      </a:schemeClr>
                    </a:solidFill>
                  </a:rPr>
                  <a:t>ex20ins</a:t>
                </a:r>
                <a:r>
                  <a:rPr lang="en-US" sz="900" i="1" dirty="0">
                    <a:solidFill>
                      <a:schemeClr val="tx1">
                        <a:lumMod val="50000"/>
                        <a:lumOff val="50000"/>
                      </a:schemeClr>
                    </a:solidFill>
                  </a:rPr>
                  <a:t>/KRAS/NTRK/HER2</a:t>
                </a:r>
                <a:r>
                  <a:rPr lang="en-US" sz="900" dirty="0">
                    <a:solidFill>
                      <a:schemeClr val="tx1">
                        <a:lumMod val="50000"/>
                        <a:lumOff val="50000"/>
                      </a:schemeClr>
                    </a:solidFill>
                  </a:rPr>
                  <a:t> testing necessary for second-line treatment options and the decision rationale for platinum-doublet </a:t>
                </a:r>
                <a:r>
                  <a:rPr lang="en-US" sz="900" dirty="0" err="1">
                    <a:solidFill>
                      <a:schemeClr val="tx1">
                        <a:lumMod val="50000"/>
                        <a:lumOff val="50000"/>
                      </a:schemeClr>
                    </a:solidFill>
                  </a:rPr>
                  <a:t>ChT</a:t>
                </a:r>
                <a:r>
                  <a:rPr lang="en-US" sz="900" dirty="0">
                    <a:solidFill>
                      <a:schemeClr val="tx1">
                        <a:lumMod val="50000"/>
                        <a:lumOff val="50000"/>
                      </a:schemeClr>
                    </a:solidFill>
                  </a:rPr>
                  <a:t>, immunotherapy monotherapy or chemo-immunotherapy. (Hendriks, 2023; </a:t>
                </a:r>
                <a:r>
                  <a:rPr lang="en-US" sz="9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https://www.annalsofoncology.org/article/S0923-7534(22)04781-0/fulltext</a:t>
                </a:r>
                <a:r>
                  <a:rPr lang="en-US" sz="900" dirty="0">
                    <a:solidFill>
                      <a:schemeClr val="tx1">
                        <a:lumMod val="50000"/>
                        <a:lumOff val="50000"/>
                      </a:schemeClr>
                    </a:solidFill>
                  </a:rPr>
                  <a:t>)</a:t>
                </a:r>
              </a:p>
              <a:p>
                <a14:m>
                  <m:oMath xmlns:m="http://schemas.openxmlformats.org/officeDocument/2006/math">
                    <m:r>
                      <a:rPr lang="en-US" sz="900" i="1" baseline="30000" smtClean="0">
                        <a:solidFill>
                          <a:schemeClr val="tx1">
                            <a:lumMod val="50000"/>
                            <a:lumOff val="50000"/>
                          </a:schemeClr>
                        </a:solidFill>
                        <a:latin typeface="Cambria Math" panose="02040503050406030204" pitchFamily="18" charset="0"/>
                        <a:ea typeface="Cambria Math" panose="02040503050406030204" pitchFamily="18" charset="0"/>
                      </a:rPr>
                      <m:t>† </m:t>
                    </m:r>
                  </m:oMath>
                </a14:m>
                <a:r>
                  <a:rPr lang="en-US" sz="900" dirty="0">
                    <a:solidFill>
                      <a:schemeClr val="tx1">
                        <a:lumMod val="50000"/>
                        <a:lumOff val="50000"/>
                      </a:schemeClr>
                    </a:solidFill>
                  </a:rPr>
                  <a:t>If 4 cycles of gemcitabine–cisplatin: gemcitabine maintenance.</a:t>
                </a:r>
              </a:p>
              <a:p>
                <a:r>
                  <a:rPr lang="en-GB" sz="900" baseline="30000" dirty="0">
                    <a:solidFill>
                      <a:srgbClr val="7F7F7F"/>
                    </a:solidFill>
                  </a:rPr>
                  <a:t>‡</a:t>
                </a:r>
                <a:r>
                  <a:rPr lang="en-US" sz="900" baseline="30000" dirty="0">
                    <a:solidFill>
                      <a:schemeClr val="tx1">
                        <a:lumMod val="50000"/>
                        <a:lumOff val="50000"/>
                      </a:schemeClr>
                    </a:solidFill>
                  </a:rPr>
                  <a:t> </a:t>
                </a:r>
                <a:r>
                  <a:rPr lang="en-US" sz="900" dirty="0">
                    <a:solidFill>
                      <a:schemeClr val="tx1">
                        <a:lumMod val="50000"/>
                        <a:lumOff val="50000"/>
                      </a:schemeClr>
                    </a:solidFill>
                  </a:rPr>
                  <a:t>ESMO-MCBS v1.1 (</a:t>
                </a:r>
                <a:r>
                  <a:rPr lang="en-US" sz="900" dirty="0" err="1">
                    <a:solidFill>
                      <a:schemeClr val="tx1">
                        <a:lumMod val="50000"/>
                        <a:lumOff val="50000"/>
                      </a:schemeClr>
                    </a:solidFill>
                  </a:rPr>
                  <a:t>Cherny</a:t>
                </a:r>
                <a:r>
                  <a:rPr lang="en-US" sz="900" dirty="0">
                    <a:solidFill>
                      <a:schemeClr val="tx1">
                        <a:lumMod val="50000"/>
                        <a:lumOff val="50000"/>
                      </a:schemeClr>
                    </a:solidFill>
                  </a:rPr>
                  <a:t>, 2017; </a:t>
                </a:r>
                <a:r>
                  <a:rPr lang="en-US" sz="9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https://www.annalsofoncology.org/article/S0923-7534(19)34932-4/fulltext</a:t>
                </a:r>
                <a:r>
                  <a:rPr lang="en-US" sz="900" dirty="0">
                    <a:solidFill>
                      <a:schemeClr val="tx1">
                        <a:lumMod val="50000"/>
                        <a:lumOff val="50000"/>
                      </a:schemeClr>
                    </a:solidFill>
                  </a:rPr>
                  <a:t>) was used to calculate scores for new therapies/indications approved by the EMA or FDA. The scores have been calculated by the ESMO-MCBS Working Group and validated by the ESMO Guidelines Committee (</a:t>
                </a:r>
                <a:r>
                  <a:rPr lang="en-US" sz="9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https://www.esmo.org/guidelines/esmo-mcbs/esmo-mcbs-evaluation-forms</a:t>
                </a:r>
                <a:r>
                  <a:rPr lang="en-US" sz="900" dirty="0">
                    <a:solidFill>
                      <a:schemeClr val="tx1">
                        <a:lumMod val="50000"/>
                        <a:lumOff val="50000"/>
                      </a:schemeClr>
                    </a:solidFill>
                  </a:rPr>
                  <a:t>).</a:t>
                </a:r>
              </a:p>
              <a:p>
                <a:r>
                  <a:rPr lang="en-US" sz="900" baseline="30000" dirty="0">
                    <a:solidFill>
                      <a:schemeClr val="tx1">
                        <a:lumMod val="50000"/>
                        <a:lumOff val="50000"/>
                      </a:schemeClr>
                    </a:solidFill>
                  </a:rPr>
                  <a:t>§ </a:t>
                </a:r>
                <a:r>
                  <a:rPr lang="en-US" sz="900" dirty="0">
                    <a:solidFill>
                      <a:schemeClr val="tx1">
                        <a:lumMod val="50000"/>
                        <a:lumOff val="50000"/>
                      </a:schemeClr>
                    </a:solidFill>
                  </a:rPr>
                  <a:t>Afatinib is a potential option with unknown </a:t>
                </a:r>
                <a:r>
                  <a:rPr lang="en-US" sz="900" i="1" dirty="0">
                    <a:solidFill>
                      <a:schemeClr val="tx1">
                        <a:lumMod val="50000"/>
                        <a:lumOff val="50000"/>
                      </a:schemeClr>
                    </a:solidFill>
                  </a:rPr>
                  <a:t>EGFR</a:t>
                </a:r>
                <a:r>
                  <a:rPr lang="en-US" sz="900" dirty="0">
                    <a:solidFill>
                      <a:schemeClr val="tx1">
                        <a:lumMod val="50000"/>
                        <a:lumOff val="50000"/>
                      </a:schemeClr>
                    </a:solidFill>
                  </a:rPr>
                  <a:t> status or </a:t>
                </a:r>
                <a:r>
                  <a:rPr lang="en-US" sz="900" i="1" dirty="0">
                    <a:solidFill>
                      <a:schemeClr val="tx1">
                        <a:lumMod val="50000"/>
                        <a:lumOff val="50000"/>
                      </a:schemeClr>
                    </a:solidFill>
                  </a:rPr>
                  <a:t>EGFR</a:t>
                </a:r>
                <a:r>
                  <a:rPr lang="en-US" sz="900" dirty="0">
                    <a:solidFill>
                      <a:schemeClr val="tx1">
                        <a:lumMod val="50000"/>
                        <a:lumOff val="50000"/>
                      </a:schemeClr>
                    </a:solidFill>
                  </a:rPr>
                  <a:t>-wildtype </a:t>
                </a:r>
                <a:r>
                  <a:rPr lang="en-US" sz="900" dirty="0" err="1">
                    <a:solidFill>
                      <a:schemeClr val="tx1">
                        <a:lumMod val="50000"/>
                        <a:lumOff val="50000"/>
                      </a:schemeClr>
                    </a:solidFill>
                  </a:rPr>
                  <a:t>tumours</a:t>
                </a:r>
                <a:r>
                  <a:rPr lang="en-US" sz="900" dirty="0">
                    <a:solidFill>
                      <a:schemeClr val="tx1">
                        <a:lumMod val="50000"/>
                        <a:lumOff val="50000"/>
                      </a:schemeClr>
                    </a:solidFill>
                  </a:rPr>
                  <a:t>.</a:t>
                </a:r>
              </a:p>
            </p:txBody>
          </p:sp>
        </mc:Choice>
        <mc:Fallback xmlns="">
          <p:sp>
            <p:nvSpPr>
              <p:cNvPr id="4" name="TextBox 3">
                <a:extLst>
                  <a:ext uri="{FF2B5EF4-FFF2-40B4-BE49-F238E27FC236}">
                    <a16:creationId xmlns:a16="http://schemas.microsoft.com/office/drawing/2014/main" id="{4A5DE95E-A0E2-654B-4A8D-554A8FE84370}"/>
                  </a:ext>
                </a:extLst>
              </p:cNvPr>
              <p:cNvSpPr txBox="1">
                <a:spLocks noRot="1" noChangeAspect="1" noMove="1" noResize="1" noEditPoints="1" noAdjustHandles="1" noChangeArrowheads="1" noChangeShapeType="1" noTextEdit="1"/>
              </p:cNvSpPr>
              <p:nvPr userDrawn="1"/>
            </p:nvSpPr>
            <p:spPr>
              <a:xfrm>
                <a:off x="685800" y="3048000"/>
                <a:ext cx="2896386" cy="2862322"/>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C258FD7-3B26-6B31-C339-F367E6591803}"/>
              </a:ext>
            </a:extLst>
          </p:cNvPr>
          <p:cNvSpPr txBox="1"/>
          <p:nvPr userDrawn="1"/>
        </p:nvSpPr>
        <p:spPr>
          <a:xfrm>
            <a:off x="685800" y="2018397"/>
            <a:ext cx="2406372"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Management with Systemic Therapy</a:t>
            </a:r>
          </a:p>
        </p:txBody>
      </p:sp>
      <p:pic>
        <p:nvPicPr>
          <p:cNvPr id="6" name="Picture 5" descr="A diagram of a medical procedure&#10;&#10;Description automatically generated">
            <a:extLst>
              <a:ext uri="{FF2B5EF4-FFF2-40B4-BE49-F238E27FC236}">
                <a16:creationId xmlns:a16="http://schemas.microsoft.com/office/drawing/2014/main" id="{42465C47-CCEB-3ECB-EE3B-157187BBCE6D}"/>
              </a:ext>
            </a:extLst>
          </p:cNvPr>
          <p:cNvPicPr>
            <a:picLocks noChangeAspect="1"/>
          </p:cNvPicPr>
          <p:nvPr userDrawn="1"/>
        </p:nvPicPr>
        <p:blipFill>
          <a:blip r:embed="rId6">
            <a:extLst>
              <a:ext uri="{28A0092B-C50C-407E-A947-70E740481C1C}">
                <a14:useLocalDpi xmlns:a14="http://schemas.microsoft.com/office/drawing/2010/main" val="0"/>
              </a:ext>
            </a:extLst>
          </a:blip>
          <a:srcRect l="7655" t="1990" r="6038" b="7432"/>
          <a:stretch/>
        </p:blipFill>
        <p:spPr>
          <a:xfrm>
            <a:off x="4230950" y="700630"/>
            <a:ext cx="7415525" cy="5506169"/>
          </a:xfrm>
          <a:prstGeom prst="rect">
            <a:avLst/>
          </a:prstGeom>
        </p:spPr>
      </p:pic>
    </p:spTree>
    <p:extLst>
      <p:ext uri="{BB962C8B-B14F-4D97-AF65-F5344CB8AC3E}">
        <p14:creationId xmlns:p14="http://schemas.microsoft.com/office/powerpoint/2010/main" val="203476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0109E0-DFA7-0DDF-6066-0786248E04AF}"/>
                  </a:ext>
                </a:extLst>
              </p:cNvPr>
              <p:cNvSpPr txBox="1"/>
              <p:nvPr userDrawn="1"/>
            </p:nvSpPr>
            <p:spPr>
              <a:xfrm>
                <a:off x="685800" y="3048000"/>
                <a:ext cx="2750270" cy="3139321"/>
              </a:xfrm>
              <a:prstGeom prst="rect">
                <a:avLst/>
              </a:prstGeom>
              <a:noFill/>
            </p:spPr>
            <p:txBody>
              <a:bodyPr wrap="square" rtlCol="0">
                <a:spAutoFit/>
              </a:bodyPr>
              <a:lstStyle/>
              <a:p>
                <a:r>
                  <a:rPr lang="en-US" sz="900" baseline="30000" dirty="0">
                    <a:solidFill>
                      <a:schemeClr val="tx1">
                        <a:lumMod val="50000"/>
                        <a:lumOff val="50000"/>
                      </a:schemeClr>
                    </a:solidFill>
                  </a:rPr>
                  <a:t>*</a:t>
                </a:r>
                <a:r>
                  <a:rPr lang="en-US" sz="900" dirty="0">
                    <a:solidFill>
                      <a:schemeClr val="tx1">
                        <a:lumMod val="50000"/>
                        <a:lumOff val="50000"/>
                      </a:schemeClr>
                    </a:solidFill>
                  </a:rPr>
                  <a:t>For atezolizumab, PDL1 ≥50% on TCs or ≥10% on tumour-infiltrating </a:t>
                </a:r>
                <a:r>
                  <a:rPr lang="en-US" sz="900" dirty="0" err="1">
                    <a:solidFill>
                      <a:schemeClr val="tx1">
                        <a:lumMod val="50000"/>
                        <a:lumOff val="50000"/>
                      </a:schemeClr>
                    </a:solidFill>
                  </a:rPr>
                  <a:t>Ics</a:t>
                </a:r>
                <a:r>
                  <a:rPr lang="en-US" sz="900" dirty="0">
                    <a:solidFill>
                      <a:schemeClr val="tx1">
                        <a:lumMod val="50000"/>
                        <a:lumOff val="50000"/>
                      </a:schemeClr>
                    </a:solidFill>
                  </a:rPr>
                  <a:t>. </a:t>
                </a:r>
              </a:p>
              <a:p>
                <a14:m>
                  <m:oMath xmlns:m="http://schemas.openxmlformats.org/officeDocument/2006/math">
                    <m:r>
                      <a:rPr lang="en-US" sz="900" i="1" baseline="30000"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900" dirty="0">
                    <a:solidFill>
                      <a:schemeClr val="tx1">
                        <a:lumMod val="50000"/>
                        <a:lumOff val="50000"/>
                      </a:schemeClr>
                    </a:solidFill>
                  </a:rPr>
                  <a:t>ESMO-MCBS v1.1 (</a:t>
                </a:r>
                <a:r>
                  <a:rPr lang="en-US" sz="900" dirty="0" err="1">
                    <a:solidFill>
                      <a:schemeClr val="tx1">
                        <a:lumMod val="50000"/>
                        <a:lumOff val="50000"/>
                      </a:schemeClr>
                    </a:solidFill>
                  </a:rPr>
                  <a:t>Cherny</a:t>
                </a:r>
                <a:r>
                  <a:rPr lang="en-US" sz="900" dirty="0">
                    <a:solidFill>
                      <a:schemeClr val="tx1">
                        <a:lumMod val="50000"/>
                        <a:lumOff val="50000"/>
                      </a:schemeClr>
                    </a:solidFill>
                  </a:rPr>
                  <a:t>, 2017; </a:t>
                </a:r>
                <a:r>
                  <a:rPr lang="en-US" sz="9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https://www.annalsofoncology.org/article/S0923-7534(19)34932-4/fulltext</a:t>
                </a:r>
                <a:r>
                  <a:rPr lang="en-US" sz="900" dirty="0">
                    <a:solidFill>
                      <a:schemeClr val="tx1">
                        <a:lumMod val="50000"/>
                        <a:lumOff val="50000"/>
                      </a:schemeClr>
                    </a:solidFill>
                  </a:rPr>
                  <a:t>) was used to calculate scores for new therapies/indications approved by the EMA or FDA. The scores have been calculated by the ESMO-MCBS Working Group and validated by the ESMO Guidelines Committee (</a:t>
                </a:r>
                <a:r>
                  <a:rPr lang="en-US" sz="9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https://www.esmo.org/guidelines/esmo-mcbs/esmo-mcbs-evaluation-forms</a:t>
                </a:r>
                <a:r>
                  <a:rPr lang="en-US" sz="900" dirty="0">
                    <a:solidFill>
                      <a:schemeClr val="tx1">
                        <a:lumMod val="50000"/>
                        <a:lumOff val="50000"/>
                      </a:schemeClr>
                    </a:solidFill>
                  </a:rPr>
                  <a:t>). </a:t>
                </a:r>
              </a:p>
              <a:p>
                <a:r>
                  <a:rPr lang="en-GB" sz="900" baseline="30000" dirty="0">
                    <a:solidFill>
                      <a:srgbClr val="7F7F7F"/>
                    </a:solidFill>
                  </a:rPr>
                  <a:t>‡</a:t>
                </a:r>
                <a:r>
                  <a:rPr lang="en-GB" sz="900" dirty="0"/>
                  <a:t> </a:t>
                </a:r>
                <a:r>
                  <a:rPr lang="en-US" sz="900" dirty="0" err="1">
                    <a:solidFill>
                      <a:schemeClr val="tx1">
                        <a:lumMod val="50000"/>
                        <a:lumOff val="50000"/>
                      </a:schemeClr>
                    </a:solidFill>
                  </a:rPr>
                  <a:t>Cemiplimab</a:t>
                </a:r>
                <a:r>
                  <a:rPr lang="en-US" sz="900" dirty="0">
                    <a:solidFill>
                      <a:schemeClr val="tx1">
                        <a:lumMod val="50000"/>
                        <a:lumOff val="50000"/>
                      </a:schemeClr>
                    </a:solidFill>
                  </a:rPr>
                  <a:t>–platinum-doublet </a:t>
                </a:r>
                <a:r>
                  <a:rPr lang="en-US" sz="900" dirty="0" err="1">
                    <a:solidFill>
                      <a:schemeClr val="tx1">
                        <a:lumMod val="50000"/>
                        <a:lumOff val="50000"/>
                      </a:schemeClr>
                    </a:solidFill>
                  </a:rPr>
                  <a:t>ChT</a:t>
                </a:r>
                <a:r>
                  <a:rPr lang="en-US" sz="900" dirty="0">
                    <a:solidFill>
                      <a:schemeClr val="tx1">
                        <a:lumMod val="50000"/>
                        <a:lumOff val="50000"/>
                      </a:schemeClr>
                    </a:solidFill>
                  </a:rPr>
                  <a:t> is FDA approved with EMA approval in patients with PD-L1 expression in ≥1% of tumour cells. </a:t>
                </a:r>
              </a:p>
              <a:p>
                <a:r>
                  <a:rPr lang="en-US" sz="900" baseline="30000" dirty="0">
                    <a:solidFill>
                      <a:schemeClr val="tx1">
                        <a:lumMod val="50000"/>
                        <a:lumOff val="50000"/>
                      </a:schemeClr>
                    </a:solidFill>
                  </a:rPr>
                  <a:t>§</a:t>
                </a:r>
                <a:r>
                  <a:rPr lang="en-US" sz="900" dirty="0">
                    <a:solidFill>
                      <a:schemeClr val="tx1">
                        <a:lumMod val="50000"/>
                        <a:lumOff val="50000"/>
                      </a:schemeClr>
                    </a:solidFill>
                  </a:rPr>
                  <a:t>FDA approved, not EMA approved. </a:t>
                </a:r>
              </a:p>
              <a:p>
                <a14:m>
                  <m:oMath xmlns:m="http://schemas.openxmlformats.org/officeDocument/2006/math">
                    <m:r>
                      <a:rPr lang="en-US" sz="900" i="1" baseline="30000"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900" dirty="0">
                    <a:solidFill>
                      <a:schemeClr val="tx1">
                        <a:lumMod val="50000"/>
                        <a:lumOff val="50000"/>
                      </a:schemeClr>
                    </a:solidFill>
                  </a:rPr>
                  <a:t>If </a:t>
                </a:r>
                <a:r>
                  <a:rPr lang="en-US" sz="900" dirty="0" err="1">
                    <a:solidFill>
                      <a:schemeClr val="tx1">
                        <a:lumMod val="50000"/>
                        <a:lumOff val="50000"/>
                      </a:schemeClr>
                    </a:solidFill>
                  </a:rPr>
                  <a:t>oligoprogression</a:t>
                </a:r>
                <a:r>
                  <a:rPr lang="en-US" sz="900" dirty="0">
                    <a:solidFill>
                      <a:schemeClr val="tx1">
                        <a:lumMod val="50000"/>
                        <a:lumOff val="50000"/>
                      </a:schemeClr>
                    </a:solidFill>
                  </a:rPr>
                  <a:t>, consider local therapy and continue systemic therapy. </a:t>
                </a:r>
              </a:p>
              <a:p>
                <a:r>
                  <a:rPr lang="en-GB" sz="900" b="0" i="0" baseline="30000" dirty="0">
                    <a:solidFill>
                      <a:srgbClr val="7F7F7F"/>
                    </a:solidFill>
                    <a:effectLst/>
                  </a:rPr>
                  <a:t>¶</a:t>
                </a:r>
                <a:r>
                  <a:rPr lang="en-US" sz="900" dirty="0">
                    <a:solidFill>
                      <a:schemeClr val="tx1">
                        <a:lumMod val="50000"/>
                        <a:lumOff val="50000"/>
                      </a:schemeClr>
                    </a:solidFill>
                  </a:rPr>
                  <a:t>Selection of type of </a:t>
                </a:r>
                <a:r>
                  <a:rPr lang="en-US" sz="900" dirty="0" err="1">
                    <a:solidFill>
                      <a:schemeClr val="tx1">
                        <a:lumMod val="50000"/>
                        <a:lumOff val="50000"/>
                      </a:schemeClr>
                    </a:solidFill>
                  </a:rPr>
                  <a:t>ChT</a:t>
                </a:r>
                <a:r>
                  <a:rPr lang="en-US" sz="900" dirty="0">
                    <a:solidFill>
                      <a:schemeClr val="tx1">
                        <a:lumMod val="50000"/>
                        <a:lumOff val="50000"/>
                      </a:schemeClr>
                    </a:solidFill>
                  </a:rPr>
                  <a:t> also dependent on first-line therapy.</a:t>
                </a:r>
              </a:p>
              <a:p>
                <a:r>
                  <a:rPr lang="en-US" sz="900" baseline="30000" dirty="0">
                    <a:solidFill>
                      <a:schemeClr val="tx1">
                        <a:lumMod val="50000"/>
                        <a:lumOff val="50000"/>
                      </a:schemeClr>
                    </a:solidFill>
                  </a:rPr>
                  <a:t>#</a:t>
                </a:r>
                <a:r>
                  <a:rPr lang="en-US" sz="900" dirty="0">
                    <a:solidFill>
                      <a:schemeClr val="tx1">
                        <a:lumMod val="50000"/>
                        <a:lumOff val="50000"/>
                      </a:schemeClr>
                    </a:solidFill>
                  </a:rPr>
                  <a:t>Re-challenge with PD-L1 might be considered if ICI was discontinued previously, but not for progressive disease or severe toxicity. </a:t>
                </a:r>
              </a:p>
            </p:txBody>
          </p:sp>
        </mc:Choice>
        <mc:Fallback xmlns="">
          <p:sp>
            <p:nvSpPr>
              <p:cNvPr id="4" name="TextBox 3">
                <a:extLst>
                  <a:ext uri="{FF2B5EF4-FFF2-40B4-BE49-F238E27FC236}">
                    <a16:creationId xmlns:a16="http://schemas.microsoft.com/office/drawing/2014/main" id="{BE0109E0-DFA7-0DDF-6066-0786248E04AF}"/>
                  </a:ext>
                </a:extLst>
              </p:cNvPr>
              <p:cNvSpPr txBox="1">
                <a:spLocks noRot="1" noChangeAspect="1" noMove="1" noResize="1" noEditPoints="1" noAdjustHandles="1" noChangeArrowheads="1" noChangeShapeType="1" noTextEdit="1"/>
              </p:cNvSpPr>
              <p:nvPr userDrawn="1"/>
            </p:nvSpPr>
            <p:spPr>
              <a:xfrm>
                <a:off x="685800" y="3048000"/>
                <a:ext cx="2750270" cy="3139321"/>
              </a:xfrm>
              <a:prstGeom prst="rect">
                <a:avLst/>
              </a:prstGeom>
              <a:blipFill>
                <a:blip r:embed="rId4"/>
                <a:stretch>
                  <a:fillRect r="-46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3BE1643-EC8B-7153-29D1-FA79373E762D}"/>
              </a:ext>
            </a:extLst>
          </p:cNvPr>
          <p:cNvSpPr txBox="1"/>
          <p:nvPr userDrawn="1"/>
        </p:nvSpPr>
        <p:spPr>
          <a:xfrm>
            <a:off x="685800" y="2018397"/>
            <a:ext cx="2406372"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Management with Systemic Therapy</a:t>
            </a:r>
          </a:p>
        </p:txBody>
      </p:sp>
      <p:pic>
        <p:nvPicPr>
          <p:cNvPr id="6" name="Picture 5" descr="A diagram of a flowchart&#10;&#10;Description automatically generated">
            <a:extLst>
              <a:ext uri="{FF2B5EF4-FFF2-40B4-BE49-F238E27FC236}">
                <a16:creationId xmlns:a16="http://schemas.microsoft.com/office/drawing/2014/main" id="{147258F9-8BD2-A3DD-675E-B4CBA043B344}"/>
              </a:ext>
            </a:extLst>
          </p:cNvPr>
          <p:cNvPicPr>
            <a:picLocks noChangeAspect="1"/>
          </p:cNvPicPr>
          <p:nvPr userDrawn="1"/>
        </p:nvPicPr>
        <p:blipFill>
          <a:blip r:embed="rId5">
            <a:extLst>
              <a:ext uri="{28A0092B-C50C-407E-A947-70E740481C1C}">
                <a14:useLocalDpi xmlns:a14="http://schemas.microsoft.com/office/drawing/2010/main" val="0"/>
              </a:ext>
            </a:extLst>
          </a:blip>
          <a:srcRect l="4149" t="1371" r="1606"/>
          <a:stretch/>
        </p:blipFill>
        <p:spPr>
          <a:xfrm>
            <a:off x="3983818" y="662323"/>
            <a:ext cx="7649494" cy="5663661"/>
          </a:xfrm>
          <a:prstGeom prst="rect">
            <a:avLst/>
          </a:prstGeom>
        </p:spPr>
      </p:pic>
    </p:spTree>
    <p:extLst>
      <p:ext uri="{BB962C8B-B14F-4D97-AF65-F5344CB8AC3E}">
        <p14:creationId xmlns:p14="http://schemas.microsoft.com/office/powerpoint/2010/main" val="288265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77F12CB4-855F-ADAB-FE5A-4921603994DC}"/>
              </a:ext>
            </a:extLst>
          </p:cNvPr>
          <p:cNvSpPr txBox="1"/>
          <p:nvPr userDrawn="1"/>
        </p:nvSpPr>
        <p:spPr>
          <a:xfrm>
            <a:off x="685800" y="2018397"/>
            <a:ext cx="2406372"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Management with Systemic Therapy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5FDEF6-63DA-3B89-ABB5-CE91F7714DC7}"/>
                  </a:ext>
                </a:extLst>
              </p:cNvPr>
              <p:cNvSpPr txBox="1"/>
              <p:nvPr userDrawn="1"/>
            </p:nvSpPr>
            <p:spPr>
              <a:xfrm>
                <a:off x="685800" y="3038480"/>
                <a:ext cx="2698062" cy="1477328"/>
              </a:xfrm>
              <a:prstGeom prst="rect">
                <a:avLst/>
              </a:prstGeom>
              <a:noFill/>
            </p:spPr>
            <p:txBody>
              <a:bodyPr wrap="square" rtlCol="0">
                <a:spAutoFit/>
              </a:bodyPr>
              <a:lstStyle/>
              <a:p>
                <a:r>
                  <a:rPr lang="en-US" sz="900" baseline="30000" dirty="0">
                    <a:solidFill>
                      <a:schemeClr val="tx1">
                        <a:lumMod val="50000"/>
                        <a:lumOff val="50000"/>
                      </a:schemeClr>
                    </a:solidFill>
                  </a:rPr>
                  <a:t>*</a:t>
                </a:r>
                <a:r>
                  <a:rPr lang="en-US" sz="900" dirty="0">
                    <a:solidFill>
                      <a:schemeClr val="tx1">
                        <a:lumMod val="50000"/>
                        <a:lumOff val="50000"/>
                      </a:schemeClr>
                    </a:solidFill>
                  </a:rPr>
                  <a:t>Smoker = smoking all kinds of tobacco; never smoker ≤100 cigarettes in a lifetime. </a:t>
                </a:r>
                <a:endParaRPr lang="en-US" sz="900" baseline="30000" dirty="0">
                  <a:solidFill>
                    <a:schemeClr val="tx1">
                      <a:lumMod val="50000"/>
                      <a:lumOff val="50000"/>
                    </a:schemeClr>
                  </a:solidFill>
                </a:endParaRPr>
              </a:p>
              <a:p>
                <a14:m>
                  <m:oMath xmlns:m="http://schemas.openxmlformats.org/officeDocument/2006/math">
                    <m:r>
                      <a:rPr lang="en-US" sz="900" i="1" baseline="30000"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900" dirty="0">
                    <a:solidFill>
                      <a:schemeClr val="tx1">
                        <a:lumMod val="50000"/>
                        <a:lumOff val="50000"/>
                      </a:schemeClr>
                    </a:solidFill>
                  </a:rPr>
                  <a:t>Please see the ESMO CPG on oncogene-addicted </a:t>
                </a:r>
                <a:r>
                  <a:rPr lang="en-US" sz="900" dirty="0" err="1">
                    <a:solidFill>
                      <a:schemeClr val="tx1">
                        <a:lumMod val="50000"/>
                        <a:lumOff val="50000"/>
                      </a:schemeClr>
                    </a:solidFill>
                  </a:rPr>
                  <a:t>mNSCLC</a:t>
                </a:r>
                <a:r>
                  <a:rPr lang="en-US" sz="900" dirty="0">
                    <a:solidFill>
                      <a:schemeClr val="tx1">
                        <a:lumMod val="50000"/>
                        <a:lumOff val="50000"/>
                      </a:schemeClr>
                    </a:solidFill>
                  </a:rPr>
                  <a:t> for MET/EGFR ex20ins/KRAS/NTRK/HER2 testing necessary for second-line treatment options and the decision rationale for platinum-doublet </a:t>
                </a:r>
                <a:r>
                  <a:rPr lang="en-US" sz="900" dirty="0" err="1">
                    <a:solidFill>
                      <a:schemeClr val="tx1">
                        <a:lumMod val="50000"/>
                        <a:lumOff val="50000"/>
                      </a:schemeClr>
                    </a:solidFill>
                  </a:rPr>
                  <a:t>ChT</a:t>
                </a:r>
                <a:r>
                  <a:rPr lang="en-US" sz="900" dirty="0">
                    <a:solidFill>
                      <a:schemeClr val="tx1">
                        <a:lumMod val="50000"/>
                        <a:lumOff val="50000"/>
                      </a:schemeClr>
                    </a:solidFill>
                  </a:rPr>
                  <a:t>, immunotherapy monotherapy or chemo-immunotherapy. (Hendriks, 2023; </a:t>
                </a:r>
                <a:r>
                  <a:rPr lang="en-US" sz="9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https://www.annalsofoncology.org/article/S0923-7534(22)04781-0/fulltext</a:t>
                </a:r>
                <a:r>
                  <a:rPr lang="en-US" sz="900" dirty="0">
                    <a:solidFill>
                      <a:schemeClr val="tx1">
                        <a:lumMod val="50000"/>
                        <a:lumOff val="50000"/>
                      </a:schemeClr>
                    </a:solidFill>
                  </a:rPr>
                  <a:t>).</a:t>
                </a:r>
              </a:p>
            </p:txBody>
          </p:sp>
        </mc:Choice>
        <mc:Fallback xmlns="">
          <p:sp>
            <p:nvSpPr>
              <p:cNvPr id="5" name="TextBox 4">
                <a:extLst>
                  <a:ext uri="{FF2B5EF4-FFF2-40B4-BE49-F238E27FC236}">
                    <a16:creationId xmlns:a16="http://schemas.microsoft.com/office/drawing/2014/main" id="{A25FDEF6-63DA-3B89-ABB5-CE91F7714DC7}"/>
                  </a:ext>
                </a:extLst>
              </p:cNvPr>
              <p:cNvSpPr txBox="1">
                <a:spLocks noRot="1" noChangeAspect="1" noMove="1" noResize="1" noEditPoints="1" noAdjustHandles="1" noChangeArrowheads="1" noChangeShapeType="1" noTextEdit="1"/>
              </p:cNvSpPr>
              <p:nvPr userDrawn="1"/>
            </p:nvSpPr>
            <p:spPr>
              <a:xfrm>
                <a:off x="685800" y="3038480"/>
                <a:ext cx="2698062" cy="1477328"/>
              </a:xfrm>
              <a:prstGeom prst="rect">
                <a:avLst/>
              </a:prstGeom>
              <a:blipFill>
                <a:blip r:embed="rId3"/>
                <a:stretch>
                  <a:fillRect b="-855"/>
                </a:stretch>
              </a:blipFill>
            </p:spPr>
            <p:txBody>
              <a:bodyPr/>
              <a:lstStyle/>
              <a:p>
                <a:r>
                  <a:rPr lang="en-US">
                    <a:noFill/>
                  </a:rPr>
                  <a:t> </a:t>
                </a:r>
              </a:p>
            </p:txBody>
          </p:sp>
        </mc:Fallback>
      </mc:AlternateContent>
      <p:pic>
        <p:nvPicPr>
          <p:cNvPr id="6" name="Picture 5" descr="A diagram of a patient's flowchart&#10;&#10;Description automatically generated">
            <a:extLst>
              <a:ext uri="{FF2B5EF4-FFF2-40B4-BE49-F238E27FC236}">
                <a16:creationId xmlns:a16="http://schemas.microsoft.com/office/drawing/2014/main" id="{FAB3E049-9EEB-A29D-D841-6C96AFCF72F5}"/>
              </a:ext>
            </a:extLst>
          </p:cNvPr>
          <p:cNvPicPr>
            <a:picLocks noChangeAspect="1"/>
          </p:cNvPicPr>
          <p:nvPr userDrawn="1"/>
        </p:nvPicPr>
        <p:blipFill>
          <a:blip r:embed="rId4">
            <a:extLst>
              <a:ext uri="{28A0092B-C50C-407E-A947-70E740481C1C}">
                <a14:useLocalDpi xmlns:a14="http://schemas.microsoft.com/office/drawing/2010/main" val="0"/>
              </a:ext>
            </a:extLst>
          </a:blip>
          <a:srcRect l="1944" t="7195" r="9633" b="17398"/>
          <a:stretch/>
        </p:blipFill>
        <p:spPr>
          <a:xfrm>
            <a:off x="3930467" y="700784"/>
            <a:ext cx="7749140" cy="4675391"/>
          </a:xfrm>
          <a:prstGeom prst="rect">
            <a:avLst/>
          </a:prstGeom>
        </p:spPr>
      </p:pic>
    </p:spTree>
    <p:extLst>
      <p:ext uri="{BB962C8B-B14F-4D97-AF65-F5344CB8AC3E}">
        <p14:creationId xmlns:p14="http://schemas.microsoft.com/office/powerpoint/2010/main" val="96905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F2710276-976C-3F8C-11D5-EDEEB398C9A5}"/>
              </a:ext>
            </a:extLst>
          </p:cNvPr>
          <p:cNvGraphicFramePr>
            <a:graphicFrameLocks noGrp="1"/>
          </p:cNvGraphicFramePr>
          <p:nvPr userDrawn="1">
            <p:extLst>
              <p:ext uri="{D42A27DB-BD31-4B8C-83A1-F6EECF244321}">
                <p14:modId xmlns:p14="http://schemas.microsoft.com/office/powerpoint/2010/main" val="1409559096"/>
              </p:ext>
            </p:extLst>
          </p:nvPr>
        </p:nvGraphicFramePr>
        <p:xfrm>
          <a:off x="4038600" y="723900"/>
          <a:ext cx="7580687" cy="5293744"/>
        </p:xfrm>
        <a:graphic>
          <a:graphicData uri="http://schemas.openxmlformats.org/drawingml/2006/table">
            <a:tbl>
              <a:tblPr bandRow="1">
                <a:tableStyleId>{5C22544A-7EE6-4342-B048-85BDC9FD1C3A}</a:tableStyleId>
              </a:tblPr>
              <a:tblGrid>
                <a:gridCol w="6439143">
                  <a:extLst>
                    <a:ext uri="{9D8B030D-6E8A-4147-A177-3AD203B41FA5}">
                      <a16:colId xmlns:a16="http://schemas.microsoft.com/office/drawing/2014/main" val="20000"/>
                    </a:ext>
                  </a:extLst>
                </a:gridCol>
                <a:gridCol w="1141544">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FDG–PET–CT and brain imaging are recommended in patients with suspected oligometastatic (≤5 metastases) disease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spcAft>
                          <a:spcPts val="600"/>
                        </a:spcAft>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NSCLC must be staged according to the AJCC/UICC TNM 8th edition staging manual and must be grouped into the stage categories shown in Supplementary </a:t>
                      </a:r>
                      <a:r>
                        <a:rPr lang="en-US" sz="1400" b="0" i="0" dirty="0">
                          <a:solidFill>
                            <a:srgbClr val="1D5271"/>
                          </a:solidFill>
                          <a:latin typeface="Arial Narrow" panose="020B0606020202030204" pitchFamily="34" charset="0"/>
                          <a:ea typeface="Arial" charset="0"/>
                          <a:cs typeface="Arial" charset="0"/>
                          <a:hlinkClick r:id="rId2"/>
                        </a:rPr>
                        <a:t>Tables S1 and S2</a:t>
                      </a:r>
                      <a:endParaRPr lang="en-US" sz="1400" b="0" i="0" dirty="0">
                        <a:solidFill>
                          <a:srgbClr val="1D5271"/>
                        </a:solidFill>
                        <a:latin typeface="Arial Narrow" panose="020B0606020202030204" pitchFamily="34" charset="0"/>
                        <a:ea typeface="Arial" charset="0"/>
                        <a:cs typeface="Arial" charset="0"/>
                      </a:endParaRPr>
                    </a:p>
                    <a:p>
                      <a:pPr marL="0" indent="0">
                        <a:spcAft>
                          <a:spcPts val="600"/>
                        </a:spcAft>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In the presence of a solitary metastatic site on imaging studies, efforts should be made to obtain a cytological or histological confirmation of stage IV disease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spcAft>
                          <a:spcPts val="600"/>
                        </a:spcAft>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A</a:t>
                      </a:r>
                    </a:p>
                    <a:p>
                      <a:pPr marL="0" indent="0" algn="ctr">
                        <a:spcAft>
                          <a:spcPts val="600"/>
                        </a:spcAft>
                        <a:buFont typeface="Arial" panose="020B0604020202020204" pitchFamily="34" charset="0"/>
                        <a:buNone/>
                      </a:pPr>
                      <a:endParaRPr lang="en-GB" sz="1400" b="0" i="0" dirty="0">
                        <a:solidFill>
                          <a:srgbClr val="1D5271"/>
                        </a:solidFill>
                        <a:latin typeface="Arial Narrow" panose="020B0606020202030204" pitchFamily="34" charset="0"/>
                        <a:ea typeface="Arial" charset="0"/>
                        <a:cs typeface="Arial" charset="0"/>
                      </a:endParaRPr>
                    </a:p>
                    <a:p>
                      <a:pPr marL="0" indent="0" algn="ctr">
                        <a:spcAft>
                          <a:spcPts val="600"/>
                        </a:spcAft>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a:solidFill>
                            <a:srgbClr val="1D5271"/>
                          </a:solidFill>
                          <a:latin typeface="Arial Narrow" panose="020B0606020202030204" pitchFamily="34" charset="0"/>
                          <a:ea typeface="Arial" charset="0"/>
                          <a:cs typeface="Arial" charset="0"/>
                        </a:rPr>
                        <a:t>Response evaluation is recommended after two to three cycles of systemic therapy, using the same initial radiographic investigation that demonstrated </a:t>
                      </a:r>
                      <a:r>
                        <a:rPr lang="en-US" sz="1400" b="0" i="0" err="1">
                          <a:solidFill>
                            <a:srgbClr val="1D5271"/>
                          </a:solidFill>
                          <a:latin typeface="Arial Narrow" panose="020B0606020202030204" pitchFamily="34" charset="0"/>
                          <a:ea typeface="Arial" charset="0"/>
                          <a:cs typeface="Arial" charset="0"/>
                        </a:rPr>
                        <a:t>tumour</a:t>
                      </a:r>
                      <a:r>
                        <a:rPr lang="en-US" sz="1400" b="0" i="0">
                          <a:solidFill>
                            <a:srgbClr val="1D5271"/>
                          </a:solidFill>
                          <a:latin typeface="Arial Narrow" panose="020B0606020202030204" pitchFamily="34" charset="0"/>
                          <a:ea typeface="Arial" charset="0"/>
                          <a:cs typeface="Arial" charset="0"/>
                        </a:rPr>
                        <a:t> lesions </a:t>
                      </a:r>
                      <a:endParaRPr lang="en-GB" sz="1400" b="0" i="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Follow-up with PET is not routinely recommended, due to its high sensitivity and relatively </a:t>
                      </a:r>
                      <a:br>
                        <a:rPr lang="en-US" sz="1400" b="0" i="0" kern="1200" dirty="0">
                          <a:solidFill>
                            <a:srgbClr val="1D5271"/>
                          </a:solidFill>
                          <a:latin typeface="Arial Narrow" panose="020B0606020202030204" pitchFamily="34" charset="0"/>
                          <a:ea typeface="Arial" charset="0"/>
                          <a:cs typeface="Arial" charset="0"/>
                        </a:rPr>
                      </a:br>
                      <a:r>
                        <a:rPr lang="en-US" sz="1400" b="0" i="0" kern="1200" dirty="0">
                          <a:solidFill>
                            <a:srgbClr val="1D5271"/>
                          </a:solidFill>
                          <a:latin typeface="Arial Narrow" panose="020B0606020202030204" pitchFamily="34" charset="0"/>
                          <a:ea typeface="Arial" charset="0"/>
                          <a:cs typeface="Arial" charset="0"/>
                        </a:rPr>
                        <a:t>low specificity </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546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Measurements and response assessment should follow RECIST v1.1 </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1065398">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dirty="0">
                          <a:solidFill>
                            <a:srgbClr val="1D5271"/>
                          </a:solidFill>
                          <a:latin typeface="Arial Narrow" panose="020B0606020202030204" pitchFamily="34" charset="0"/>
                          <a:ea typeface="Arial" charset="0"/>
                          <a:cs typeface="Arial" charset="0"/>
                        </a:rPr>
                        <a:t>In the case of ICI therapy, RECIST should formally be used. Immune-related RECIST (</a:t>
                      </a:r>
                      <a:r>
                        <a:rPr lang="en-US" sz="1400" b="0" i="0" dirty="0" err="1">
                          <a:solidFill>
                            <a:srgbClr val="1D5271"/>
                          </a:solidFill>
                          <a:latin typeface="Arial Narrow" panose="020B0606020202030204" pitchFamily="34" charset="0"/>
                          <a:ea typeface="Arial" charset="0"/>
                          <a:cs typeface="Arial" charset="0"/>
                        </a:rPr>
                        <a:t>irRECIST</a:t>
                      </a:r>
                      <a:r>
                        <a:rPr lang="en-US" sz="1400" b="0" i="0" dirty="0">
                          <a:solidFill>
                            <a:srgbClr val="1D5271"/>
                          </a:solidFill>
                          <a:latin typeface="Arial Narrow" panose="020B0606020202030204" pitchFamily="34" charset="0"/>
                          <a:ea typeface="Arial" charset="0"/>
                          <a:cs typeface="Arial" charset="0"/>
                        </a:rPr>
                        <a:t>), immunotherapy RECIST (</a:t>
                      </a:r>
                      <a:r>
                        <a:rPr lang="en-US" sz="1400" b="0" i="0" dirty="0" err="1">
                          <a:solidFill>
                            <a:srgbClr val="1D5271"/>
                          </a:solidFill>
                          <a:latin typeface="Arial Narrow" panose="020B0606020202030204" pitchFamily="34" charset="0"/>
                          <a:ea typeface="Arial" charset="0"/>
                          <a:cs typeface="Arial" charset="0"/>
                        </a:rPr>
                        <a:t>iRECIST</a:t>
                      </a:r>
                      <a:r>
                        <a:rPr lang="en-US" sz="1400" b="0" i="0" dirty="0">
                          <a:solidFill>
                            <a:srgbClr val="1D5271"/>
                          </a:solidFill>
                          <a:latin typeface="Arial Narrow" panose="020B0606020202030204" pitchFamily="34" charset="0"/>
                          <a:ea typeface="Arial" charset="0"/>
                          <a:cs typeface="Arial" charset="0"/>
                        </a:rPr>
                        <a:t>) and immune-modified RECIST (</a:t>
                      </a:r>
                      <a:r>
                        <a:rPr lang="en-US" sz="1400" b="0" i="0" dirty="0" err="1">
                          <a:solidFill>
                            <a:srgbClr val="1D5271"/>
                          </a:solidFill>
                          <a:latin typeface="Arial Narrow" panose="020B0606020202030204" pitchFamily="34" charset="0"/>
                          <a:ea typeface="Arial" charset="0"/>
                          <a:cs typeface="Arial" charset="0"/>
                        </a:rPr>
                        <a:t>imRECIST</a:t>
                      </a:r>
                      <a:r>
                        <a:rPr lang="en-US" sz="1400" b="0" i="0" dirty="0">
                          <a:solidFill>
                            <a:srgbClr val="1D5271"/>
                          </a:solidFill>
                          <a:latin typeface="Arial Narrow" panose="020B0606020202030204" pitchFamily="34" charset="0"/>
                          <a:ea typeface="Arial" charset="0"/>
                          <a:cs typeface="Arial" charset="0"/>
                        </a:rPr>
                        <a:t>) have not been validated, but may have a role in the overall assessment of therapy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extLst>
                  <a:ext uri="{0D108BD9-81ED-4DB2-BD59-A6C34878D82A}">
                    <a16:rowId xmlns:a16="http://schemas.microsoft.com/office/drawing/2014/main" val="707875705"/>
                  </a:ext>
                </a:extLst>
              </a:tr>
            </a:tbl>
          </a:graphicData>
        </a:graphic>
      </p:graphicFrame>
      <p:sp>
        <p:nvSpPr>
          <p:cNvPr id="5" name="TextBox 4">
            <a:extLst>
              <a:ext uri="{FF2B5EF4-FFF2-40B4-BE49-F238E27FC236}">
                <a16:creationId xmlns:a16="http://schemas.microsoft.com/office/drawing/2014/main" id="{A9B28902-79E3-8D83-649B-91AEAC6E095A}"/>
              </a:ext>
            </a:extLst>
          </p:cNvPr>
          <p:cNvSpPr txBox="1"/>
          <p:nvPr userDrawn="1"/>
        </p:nvSpPr>
        <p:spPr>
          <a:xfrm>
            <a:off x="685800" y="3088768"/>
            <a:ext cx="2866754"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Staging and </a:t>
            </a:r>
            <a:br>
              <a:rPr lang="en-US" sz="2400" b="1" dirty="0">
                <a:solidFill>
                  <a:srgbClr val="1D5271"/>
                </a:solidFill>
                <a:latin typeface="Arial Narrow" panose="020B0606020202030204" pitchFamily="34" charset="0"/>
                <a:ea typeface="Arial" charset="0"/>
                <a:cs typeface="Arial" charset="0"/>
              </a:rPr>
            </a:br>
            <a:r>
              <a:rPr lang="en-US" sz="2400" b="1" dirty="0">
                <a:solidFill>
                  <a:srgbClr val="1D5271"/>
                </a:solidFill>
                <a:latin typeface="Arial Narrow" panose="020B0606020202030204" pitchFamily="34" charset="0"/>
                <a:ea typeface="Arial" charset="0"/>
                <a:cs typeface="Arial" charset="0"/>
              </a:rPr>
              <a:t>Risk Assessment</a:t>
            </a:r>
          </a:p>
        </p:txBody>
      </p:sp>
    </p:spTree>
    <p:extLst>
      <p:ext uri="{BB962C8B-B14F-4D97-AF65-F5344CB8AC3E}">
        <p14:creationId xmlns:p14="http://schemas.microsoft.com/office/powerpoint/2010/main" val="12654809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F5FC6BF0-6480-7A85-6B07-B32BF454CF70}"/>
              </a:ext>
            </a:extLst>
          </p:cNvPr>
          <p:cNvSpPr txBox="1"/>
          <p:nvPr userDrawn="1"/>
        </p:nvSpPr>
        <p:spPr>
          <a:xfrm>
            <a:off x="685800" y="3088768"/>
            <a:ext cx="2866754"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Staging and </a:t>
            </a:r>
            <a:br>
              <a:rPr lang="en-US" sz="2400" b="1" dirty="0">
                <a:solidFill>
                  <a:srgbClr val="1D5271"/>
                </a:solidFill>
                <a:latin typeface="Arial Narrow" panose="020B0606020202030204" pitchFamily="34" charset="0"/>
                <a:ea typeface="Arial" charset="0"/>
                <a:cs typeface="Arial" charset="0"/>
              </a:rPr>
            </a:br>
            <a:r>
              <a:rPr lang="en-US" sz="2400" b="1" dirty="0">
                <a:solidFill>
                  <a:srgbClr val="1D5271"/>
                </a:solidFill>
                <a:latin typeface="Arial Narrow" panose="020B0606020202030204" pitchFamily="34" charset="0"/>
                <a:ea typeface="Arial" charset="0"/>
                <a:cs typeface="Arial" charset="0"/>
              </a:rPr>
              <a:t>Risk Assessment</a:t>
            </a:r>
          </a:p>
        </p:txBody>
      </p:sp>
      <p:graphicFrame>
        <p:nvGraphicFramePr>
          <p:cNvPr id="5" name="Table 4">
            <a:extLst>
              <a:ext uri="{FF2B5EF4-FFF2-40B4-BE49-F238E27FC236}">
                <a16:creationId xmlns:a16="http://schemas.microsoft.com/office/drawing/2014/main" id="{7BD3004B-C1C3-4E38-E70A-69CDC5D9A70C}"/>
              </a:ext>
            </a:extLst>
          </p:cNvPr>
          <p:cNvGraphicFramePr>
            <a:graphicFrameLocks noGrp="1"/>
          </p:cNvGraphicFramePr>
          <p:nvPr userDrawn="1">
            <p:extLst>
              <p:ext uri="{D42A27DB-BD31-4B8C-83A1-F6EECF244321}">
                <p14:modId xmlns:p14="http://schemas.microsoft.com/office/powerpoint/2010/main" val="2540835060"/>
              </p:ext>
            </p:extLst>
          </p:nvPr>
        </p:nvGraphicFramePr>
        <p:xfrm>
          <a:off x="4038600" y="723900"/>
          <a:ext cx="7592335" cy="5109542"/>
        </p:xfrm>
        <a:graphic>
          <a:graphicData uri="http://schemas.openxmlformats.org/drawingml/2006/table">
            <a:tbl>
              <a:tblPr bandRow="1">
                <a:tableStyleId>{5C22544A-7EE6-4342-B048-85BDC9FD1C3A}</a:tableStyleId>
              </a:tblPr>
              <a:tblGrid>
                <a:gridCol w="6450791">
                  <a:extLst>
                    <a:ext uri="{9D8B030D-6E8A-4147-A177-3AD203B41FA5}">
                      <a16:colId xmlns:a16="http://schemas.microsoft.com/office/drawing/2014/main" val="20000"/>
                    </a:ext>
                  </a:extLst>
                </a:gridCol>
                <a:gridCol w="1141544">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A complete history including a precise smoking history and comorbidities, weight loss,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ECOG PS and physical examination must be recorded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r>
                        <a:rPr lang="en-US" sz="1400" b="0" i="0" dirty="0">
                          <a:solidFill>
                            <a:srgbClr val="1D5271"/>
                          </a:solidFill>
                          <a:latin typeface="Arial Narrow" panose="020B0606020202030204" pitchFamily="34" charset="0"/>
                          <a:ea typeface="Arial" charset="0"/>
                          <a:cs typeface="Arial" charset="0"/>
                        </a:rPr>
                        <a:t>Standard tests including routine </a:t>
                      </a:r>
                      <a:r>
                        <a:rPr lang="en-US" sz="1400" b="0" i="0" dirty="0" err="1">
                          <a:solidFill>
                            <a:srgbClr val="1D5271"/>
                          </a:solidFill>
                          <a:latin typeface="Arial Narrow" panose="020B0606020202030204" pitchFamily="34" charset="0"/>
                          <a:ea typeface="Arial" charset="0"/>
                          <a:cs typeface="Arial" charset="0"/>
                        </a:rPr>
                        <a:t>haematology</a:t>
                      </a:r>
                      <a:r>
                        <a:rPr lang="en-US" sz="1400" b="0" i="0" dirty="0">
                          <a:solidFill>
                            <a:srgbClr val="1D5271"/>
                          </a:solidFill>
                          <a:latin typeface="Arial Narrow" panose="020B0606020202030204" pitchFamily="34" charset="0"/>
                          <a:ea typeface="Arial" charset="0"/>
                          <a:cs typeface="Arial" charset="0"/>
                        </a:rPr>
                        <a:t>, renal and hepatic functions and bone biochemistry tests are required; additional endocrine and serological tests are necessary if receiving ICIs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Contrast-enhanced CT scan of the chest and (upper) abdomen including the liver and the adrenal glands should be carried out at diagnosis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Imaging of the central nervous system should be considered at diagnosis for all patients with metastatic disease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This is required for patients with neurological symptoms or signs</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B</a:t>
                      </a:r>
                    </a:p>
                    <a:p>
                      <a:pPr marL="0" indent="0" algn="ctr">
                        <a:buFont typeface="Arial" panose="020B0604020202020204" pitchFamily="34" charset="0"/>
                        <a:buNone/>
                      </a:pPr>
                      <a:endParaRPr lang="en-GB" sz="1400" b="0" i="0" dirty="0">
                        <a:solidFill>
                          <a:srgbClr val="1D5271"/>
                        </a:solidFill>
                        <a:latin typeface="Arial Narrow" panose="020B0606020202030204" pitchFamily="34" charset="0"/>
                        <a:ea typeface="Arial" charset="0"/>
                        <a:cs typeface="Arial" charset="0"/>
                      </a:endParaRPr>
                    </a:p>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510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If bone metastases are clinically suspected, bone imaging is required</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91741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dirty="0">
                          <a:solidFill>
                            <a:srgbClr val="1D5271"/>
                          </a:solidFill>
                          <a:latin typeface="Arial Narrow" panose="020B0606020202030204" pitchFamily="34" charset="0"/>
                          <a:ea typeface="Arial" charset="0"/>
                          <a:cs typeface="Arial" charset="0"/>
                        </a:rPr>
                        <a:t>Bone scintigraphy, ideally coupled with CT, can be used for detection of bone metastasis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dirty="0">
                          <a:solidFill>
                            <a:srgbClr val="1D5271"/>
                          </a:solidFill>
                          <a:latin typeface="Arial Narrow" panose="020B0606020202030204" pitchFamily="34" charset="0"/>
                          <a:ea typeface="Arial" charset="0"/>
                          <a:cs typeface="Arial" charset="0"/>
                        </a:rPr>
                        <a:t>FDG–PET–CT is the most sensitive modality in detecting bone metastasis</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0" i="0" kern="1200" dirty="0">
                          <a:solidFill>
                            <a:srgbClr val="1D5271"/>
                          </a:solidFill>
                          <a:latin typeface="Arial Narrow" panose="020B0606020202030204" pitchFamily="34" charset="0"/>
                          <a:ea typeface="Arial" charset="0"/>
                          <a:cs typeface="Arial" charset="0"/>
                        </a:rPr>
                        <a:t>IV, B</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0" i="0" kern="120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extLst>
                  <a:ext uri="{0D108BD9-81ED-4DB2-BD59-A6C34878D82A}">
                    <a16:rowId xmlns:a16="http://schemas.microsoft.com/office/drawing/2014/main" val="707875705"/>
                  </a:ext>
                </a:extLst>
              </a:tr>
            </a:tbl>
          </a:graphicData>
        </a:graphic>
      </p:graphicFrame>
    </p:spTree>
    <p:extLst>
      <p:ext uri="{BB962C8B-B14F-4D97-AF65-F5344CB8AC3E}">
        <p14:creationId xmlns:p14="http://schemas.microsoft.com/office/powerpoint/2010/main" val="3645863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5649DF52-2E04-634F-5F0F-AE95688909BF}"/>
              </a:ext>
            </a:extLst>
          </p:cNvPr>
          <p:cNvGraphicFramePr>
            <a:graphicFrameLocks noGrp="1"/>
          </p:cNvGraphicFramePr>
          <p:nvPr userDrawn="1">
            <p:extLst>
              <p:ext uri="{D42A27DB-BD31-4B8C-83A1-F6EECF244321}">
                <p14:modId xmlns:p14="http://schemas.microsoft.com/office/powerpoint/2010/main" val="2855401614"/>
              </p:ext>
            </p:extLst>
          </p:nvPr>
        </p:nvGraphicFramePr>
        <p:xfrm>
          <a:off x="4038600" y="741188"/>
          <a:ext cx="7592335" cy="5604224"/>
        </p:xfrm>
        <a:graphic>
          <a:graphicData uri="http://schemas.openxmlformats.org/drawingml/2006/table">
            <a:tbl>
              <a:tblPr bandRow="1">
                <a:tableStyleId>{5C22544A-7EE6-4342-B048-85BDC9FD1C3A}</a:tableStyleId>
              </a:tblPr>
              <a:tblGrid>
                <a:gridCol w="6444967">
                  <a:extLst>
                    <a:ext uri="{9D8B030D-6E8A-4147-A177-3AD203B41FA5}">
                      <a16:colId xmlns:a16="http://schemas.microsoft.com/office/drawing/2014/main" val="20000"/>
                    </a:ext>
                  </a:extLst>
                </a:gridCol>
                <a:gridCol w="1147368">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Adequate tissue material for histological diagnosis and molecular testing should be obtained to allow for individual treatment decisions. This may require re-biopsy, where possible, when initial sampling is inadequate</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r>
                        <a:rPr lang="en-US" sz="1400" b="0" i="0" dirty="0">
                          <a:solidFill>
                            <a:srgbClr val="1D5271"/>
                          </a:solidFill>
                          <a:latin typeface="Arial Narrow" panose="020B0606020202030204" pitchFamily="34" charset="0"/>
                          <a:ea typeface="Arial" charset="0"/>
                          <a:cs typeface="Arial" charset="0"/>
                        </a:rPr>
                        <a:t>Pathological diagnosis should be made according to the 2021 WHO classification of </a:t>
                      </a:r>
                      <a:br>
                        <a:rPr lang="en-US" sz="1400" b="0" i="0" dirty="0">
                          <a:solidFill>
                            <a:srgbClr val="1D5271"/>
                          </a:solidFill>
                          <a:latin typeface="Arial Narrow" panose="020B0606020202030204" pitchFamily="34" charset="0"/>
                          <a:ea typeface="Arial" charset="0"/>
                          <a:cs typeface="Arial" charset="0"/>
                        </a:rPr>
                      </a:br>
                      <a:r>
                        <a:rPr lang="en-US" sz="1400" b="0" i="0" dirty="0">
                          <a:solidFill>
                            <a:srgbClr val="1D5271"/>
                          </a:solidFill>
                          <a:latin typeface="Arial Narrow" panose="020B0606020202030204" pitchFamily="34" charset="0"/>
                          <a:ea typeface="Arial" charset="0"/>
                          <a:cs typeface="Arial" charset="0"/>
                        </a:rPr>
                        <a:t>lung </a:t>
                      </a:r>
                      <a:r>
                        <a:rPr lang="en-US" sz="1400" b="0" i="0" dirty="0" err="1">
                          <a:solidFill>
                            <a:srgbClr val="1D5271"/>
                          </a:solidFill>
                          <a:latin typeface="Arial Narrow" panose="020B0606020202030204" pitchFamily="34" charset="0"/>
                          <a:ea typeface="Arial" charset="0"/>
                          <a:cs typeface="Arial" charset="0"/>
                        </a:rPr>
                        <a:t>tumours</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Specific subtyping of all NSCLCs is necessary for therapeutic decision making and should be carried out wherever possible. IHC stains should be used to reduce the NSCLC-not otherwise specified rate to &lt; 10% of cases diagnosed</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PD-L1 IHC should be systematically determined in advanced NSCLC</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64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If cytology samples are used for clinical PD-L1 testing, individual laboratories should </a:t>
                      </a:r>
                      <a:br>
                        <a:rPr lang="en-US" sz="1400" b="0" i="0" kern="1200" dirty="0">
                          <a:solidFill>
                            <a:srgbClr val="1D5271"/>
                          </a:solidFill>
                          <a:latin typeface="Arial Narrow" panose="020B0606020202030204" pitchFamily="34" charset="0"/>
                          <a:ea typeface="Arial" charset="0"/>
                          <a:cs typeface="Arial" charset="0"/>
                        </a:rPr>
                      </a:br>
                      <a:r>
                        <a:rPr lang="en-US" sz="1400" b="0" i="0" kern="1200" dirty="0">
                          <a:solidFill>
                            <a:srgbClr val="1D5271"/>
                          </a:solidFill>
                          <a:latin typeface="Arial Narrow" panose="020B0606020202030204" pitchFamily="34" charset="0"/>
                          <a:ea typeface="Arial" charset="0"/>
                          <a:cs typeface="Arial" charset="0"/>
                        </a:rPr>
                        <a:t>validate their assays in their own cytology preparations against tissue biopsy samples of </a:t>
                      </a:r>
                      <a:br>
                        <a:rPr lang="en-US" sz="1400" b="0" i="0" kern="1200" dirty="0">
                          <a:solidFill>
                            <a:srgbClr val="1D5271"/>
                          </a:solidFill>
                          <a:latin typeface="Arial Narrow" panose="020B0606020202030204" pitchFamily="34" charset="0"/>
                          <a:ea typeface="Arial" charset="0"/>
                          <a:cs typeface="Arial" charset="0"/>
                        </a:rPr>
                      </a:br>
                      <a:r>
                        <a:rPr lang="en-US" sz="1400" b="0" i="0" kern="1200" dirty="0">
                          <a:solidFill>
                            <a:srgbClr val="1D5271"/>
                          </a:solidFill>
                          <a:latin typeface="Arial Narrow" panose="020B0606020202030204" pitchFamily="34" charset="0"/>
                          <a:ea typeface="Arial" charset="0"/>
                          <a:cs typeface="Arial" charset="0"/>
                        </a:rPr>
                        <a:t>the same </a:t>
                      </a:r>
                      <a:r>
                        <a:rPr lang="en-US" sz="1400" b="0" i="0" kern="1200" dirty="0" err="1">
                          <a:solidFill>
                            <a:srgbClr val="1D5271"/>
                          </a:solidFill>
                          <a:latin typeface="Arial Narrow" panose="020B0606020202030204" pitchFamily="34" charset="0"/>
                          <a:ea typeface="Arial" charset="0"/>
                          <a:cs typeface="Arial" charset="0"/>
                        </a:rPr>
                        <a:t>tumour</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1065398">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PD-L1 testing is required for pembrolizumab, atezolizumab and </a:t>
                      </a:r>
                      <a:r>
                        <a:rPr lang="en-US" sz="1400" b="0" i="0" dirty="0" err="1">
                          <a:solidFill>
                            <a:srgbClr val="1D5271"/>
                          </a:solidFill>
                          <a:latin typeface="Arial Narrow" panose="020B0606020202030204" pitchFamily="34" charset="0"/>
                          <a:ea typeface="Arial" charset="0"/>
                          <a:cs typeface="Arial" charset="0"/>
                        </a:rPr>
                        <a:t>cemiplimab</a:t>
                      </a:r>
                      <a:r>
                        <a:rPr lang="en-US" sz="1400" b="0" i="0" dirty="0">
                          <a:solidFill>
                            <a:srgbClr val="1D5271"/>
                          </a:solidFill>
                          <a:latin typeface="Arial Narrow" panose="020B0606020202030204" pitchFamily="34" charset="0"/>
                          <a:ea typeface="Arial" charset="0"/>
                          <a:cs typeface="Arial" charset="0"/>
                        </a:rPr>
                        <a:t> monotherapy and nivolumab–ipilimumab (FDA approved, not EMA approved) in the first line, and pembrolizumab in the second line</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extLst>
                  <a:ext uri="{0D108BD9-81ED-4DB2-BD59-A6C34878D82A}">
                    <a16:rowId xmlns:a16="http://schemas.microsoft.com/office/drawing/2014/main" val="707875705"/>
                  </a:ext>
                </a:extLst>
              </a:tr>
            </a:tbl>
          </a:graphicData>
        </a:graphic>
      </p:graphicFrame>
      <p:sp>
        <p:nvSpPr>
          <p:cNvPr id="5" name="TextBox 4">
            <a:extLst>
              <a:ext uri="{FF2B5EF4-FFF2-40B4-BE49-F238E27FC236}">
                <a16:creationId xmlns:a16="http://schemas.microsoft.com/office/drawing/2014/main" id="{096385F7-16ED-40AE-8845-B8E7685A9A07}"/>
              </a:ext>
            </a:extLst>
          </p:cNvPr>
          <p:cNvSpPr txBox="1"/>
          <p:nvPr userDrawn="1"/>
        </p:nvSpPr>
        <p:spPr>
          <a:xfrm>
            <a:off x="685799" y="3094592"/>
            <a:ext cx="3125709"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Pathology and Molecular Biology (2/2) </a:t>
            </a:r>
          </a:p>
        </p:txBody>
      </p:sp>
    </p:spTree>
    <p:extLst>
      <p:ext uri="{BB962C8B-B14F-4D97-AF65-F5344CB8AC3E}">
        <p14:creationId xmlns:p14="http://schemas.microsoft.com/office/powerpoint/2010/main" val="2027347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8012CA73-6F94-80DF-0F47-D9CCBD290DE7}"/>
              </a:ext>
            </a:extLst>
          </p:cNvPr>
          <p:cNvSpPr txBox="1"/>
          <p:nvPr userDrawn="1"/>
        </p:nvSpPr>
        <p:spPr>
          <a:xfrm>
            <a:off x="685799" y="3092857"/>
            <a:ext cx="3125709" cy="830997"/>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Pathology and Molecular Biology (1/2) </a:t>
            </a:r>
          </a:p>
        </p:txBody>
      </p:sp>
      <p:graphicFrame>
        <p:nvGraphicFramePr>
          <p:cNvPr id="5" name="Table 4">
            <a:extLst>
              <a:ext uri="{FF2B5EF4-FFF2-40B4-BE49-F238E27FC236}">
                <a16:creationId xmlns:a16="http://schemas.microsoft.com/office/drawing/2014/main" id="{18E498E7-3E79-1F65-81A6-958B7BD14A67}"/>
              </a:ext>
            </a:extLst>
          </p:cNvPr>
          <p:cNvGraphicFramePr>
            <a:graphicFrameLocks noGrp="1"/>
          </p:cNvGraphicFramePr>
          <p:nvPr userDrawn="1">
            <p:extLst>
              <p:ext uri="{D42A27DB-BD31-4B8C-83A1-F6EECF244321}">
                <p14:modId xmlns:p14="http://schemas.microsoft.com/office/powerpoint/2010/main" val="1868370316"/>
              </p:ext>
            </p:extLst>
          </p:nvPr>
        </p:nvGraphicFramePr>
        <p:xfrm>
          <a:off x="4038600" y="723900"/>
          <a:ext cx="7580687" cy="5478807"/>
        </p:xfrm>
        <a:graphic>
          <a:graphicData uri="http://schemas.openxmlformats.org/drawingml/2006/table">
            <a:tbl>
              <a:tblPr bandRow="1">
                <a:tableStyleId>{5C22544A-7EE6-4342-B048-85BDC9FD1C3A}</a:tableStyleId>
              </a:tblPr>
              <a:tblGrid>
                <a:gridCol w="6444967">
                  <a:extLst>
                    <a:ext uri="{9D8B030D-6E8A-4147-A177-3AD203B41FA5}">
                      <a16:colId xmlns:a16="http://schemas.microsoft.com/office/drawing/2014/main" val="20000"/>
                    </a:ext>
                  </a:extLst>
                </a:gridCol>
                <a:gridCol w="1135720">
                  <a:extLst>
                    <a:ext uri="{9D8B030D-6E8A-4147-A177-3AD203B41FA5}">
                      <a16:colId xmlns:a16="http://schemas.microsoft.com/office/drawing/2014/main" val="20001"/>
                    </a:ext>
                  </a:extLst>
                </a:gridCol>
              </a:tblGrid>
              <a:tr h="317249">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479833">
                <a:tc>
                  <a:txBody>
                    <a:bodyPr/>
                    <a:lstStyle/>
                    <a:p>
                      <a:pPr>
                        <a:spcAft>
                          <a:spcPts val="600"/>
                        </a:spcAft>
                      </a:pPr>
                      <a:r>
                        <a:rPr lang="en-US" sz="1400" b="0" i="0" kern="1200" dirty="0">
                          <a:solidFill>
                            <a:srgbClr val="1D5271"/>
                          </a:solidFill>
                          <a:latin typeface="Arial Narrow" panose="020B0606020202030204" pitchFamily="34" charset="0"/>
                          <a:ea typeface="Arial" charset="0"/>
                          <a:cs typeface="Arial" charset="0"/>
                        </a:rPr>
                        <a:t>Preferably, a metastatic lesion is biopsied for diagnostic as well as staging purposes</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693697">
                <a:tc>
                  <a:txBody>
                    <a:bodyPr/>
                    <a:lstStyle/>
                    <a:p>
                      <a:r>
                        <a:rPr lang="en-US" sz="1400" b="0" i="0" dirty="0">
                          <a:solidFill>
                            <a:srgbClr val="1D5271"/>
                          </a:solidFill>
                          <a:latin typeface="Arial Narrow" panose="020B0606020202030204" pitchFamily="34" charset="0"/>
                          <a:ea typeface="Arial" charset="0"/>
                          <a:cs typeface="Arial" charset="0"/>
                        </a:rPr>
                        <a:t>Bronchoscopy is a technique ideally suited to central lesions and can be used with bronchial washing, brushing, and bronchial and transbronchial biopsy</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413543">
                <a:tc>
                  <a:txBody>
                    <a:bodyPr/>
                    <a:lstStyle/>
                    <a:p>
                      <a:r>
                        <a:rPr lang="en-US" sz="1400" b="0" i="0" dirty="0">
                          <a:solidFill>
                            <a:srgbClr val="1D5271"/>
                          </a:solidFill>
                          <a:latin typeface="Arial Narrow" panose="020B0606020202030204" pitchFamily="34" charset="0"/>
                          <a:ea typeface="Arial" charset="0"/>
                          <a:cs typeface="Arial" charset="0"/>
                        </a:rPr>
                        <a:t>EBUS and/or EUS allows for evaluation of regional lymph nodes</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Transthoracic fine-needle aspiration and/or core biopsy, under imaging guidance (typically CT), is indicated in case of mid to peripheral lesions </a:t>
                      </a: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64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In the presence of a pleural effusion, thoracentesis could represent both a diagnostic tool and a symptomatic treatment</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9492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GB" sz="1400" b="0" i="0" dirty="0">
                          <a:solidFill>
                            <a:srgbClr val="1D5271"/>
                          </a:solidFill>
                          <a:latin typeface="Arial Narrow" panose="020B0606020202030204" pitchFamily="34" charset="0"/>
                          <a:ea typeface="Arial" charset="0"/>
                          <a:cs typeface="Arial" charset="0"/>
                        </a:rPr>
                        <a:t>When less invasive techniques (EBUS, EUS, transthoracic fine-needle aspiration, core biopsy) cannot allow for accurate diagnosis, more invasive, surgical approaches (mediastinoscopy, mediastinotomy, thoracoscopy, etc.) in the diagnostic work-up should be considered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196"/>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196"/>
                      </a:srgbClr>
                    </a:solidFill>
                  </a:tcPr>
                </a:tc>
                <a:extLst>
                  <a:ext uri="{0D108BD9-81ED-4DB2-BD59-A6C34878D82A}">
                    <a16:rowId xmlns:a16="http://schemas.microsoft.com/office/drawing/2014/main" val="707875705"/>
                  </a:ext>
                </a:extLst>
              </a:tr>
              <a:tr h="1065398">
                <a:tc>
                  <a:txBody>
                    <a:bodyPr/>
                    <a:lstStyle/>
                    <a:p>
                      <a:pPr>
                        <a:spcAft>
                          <a:spcPts val="600"/>
                        </a:spcAft>
                      </a:pPr>
                      <a:r>
                        <a:rPr lang="en-US" sz="1400" b="0" i="0" kern="1200" dirty="0">
                          <a:solidFill>
                            <a:srgbClr val="1D5271"/>
                          </a:solidFill>
                          <a:latin typeface="Arial Narrow" panose="020B0606020202030204" pitchFamily="34" charset="0"/>
                          <a:ea typeface="Arial" charset="0"/>
                          <a:cs typeface="Arial" charset="0"/>
                        </a:rPr>
                        <a:t>Systematic collaboration and constant communication between pathologists and interventionalists are encouraged to improve diagnostic yields. This may include use of rapid onsite sample evaluation (ROSE)</a:t>
                      </a:r>
                      <a:endParaRPr lang="en-GB" sz="1400" b="0" i="0" kern="120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195563092"/>
                  </a:ext>
                </a:extLst>
              </a:tr>
            </a:tbl>
          </a:graphicData>
        </a:graphic>
      </p:graphicFrame>
    </p:spTree>
    <p:extLst>
      <p:ext uri="{BB962C8B-B14F-4D97-AF65-F5344CB8AC3E}">
        <p14:creationId xmlns:p14="http://schemas.microsoft.com/office/powerpoint/2010/main" val="1095196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236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Tree>
    <p:extLst>
      <p:ext uri="{BB962C8B-B14F-4D97-AF65-F5344CB8AC3E}">
        <p14:creationId xmlns:p14="http://schemas.microsoft.com/office/powerpoint/2010/main" val="777827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28C7D-F197-1BC2-A1F0-0BF2F18B89C1}"/>
              </a:ext>
            </a:extLst>
          </p:cNvPr>
          <p:cNvSpPr txBox="1"/>
          <p:nvPr userDrawn="1"/>
        </p:nvSpPr>
        <p:spPr>
          <a:xfrm>
            <a:off x="685800" y="2584022"/>
            <a:ext cx="8789120" cy="3559949"/>
          </a:xfrm>
          <a:prstGeom prst="rect">
            <a:avLst/>
          </a:prstGeom>
          <a:noFill/>
        </p:spPr>
        <p:txBody>
          <a:bodyPr wrap="square" rtlCol="0">
            <a:spAutoFit/>
          </a:bodyPr>
          <a:lstStyle/>
          <a:p>
            <a:pPr>
              <a:spcAft>
                <a:spcPts val="1000"/>
              </a:spcAft>
            </a:pPr>
            <a:r>
              <a:rPr lang="en-US" sz="1200" dirty="0">
                <a:solidFill>
                  <a:srgbClr val="1D5271"/>
                </a:solidFill>
                <a:latin typeface="Arial Narrow" panose="020B0606020202030204" pitchFamily="34" charset="0"/>
                <a:ea typeface="Arial" charset="0"/>
                <a:cs typeface="Arial" charset="0"/>
              </a:rPr>
              <a:t>This slide set provides you with the most important content of the full ESMO Clinical Practice Guideline (CPG) on the management of non-oncogene-addicted metastatic non-small-cell lung cancer (NSCLC). Key content includes diagnostic criteria, staging of disease, treatment plans and follow-up </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rPr>
              <a:t>(</a:t>
            </a:r>
            <a:r>
              <a:rPr lang="en-GB" sz="1200" i="1" dirty="0">
                <a:latin typeface="Arial Narrow" panose="020B0606020202030204" pitchFamily="34" charset="0"/>
                <a:hlinkClick r:id="rId2"/>
              </a:rPr>
              <a:t>Ann Oncol</a:t>
            </a:r>
            <a:r>
              <a:rPr lang="en-GB" sz="1200" dirty="0">
                <a:latin typeface="Arial Narrow" panose="020B0606020202030204" pitchFamily="34" charset="0"/>
                <a:hlinkClick r:id="rId2"/>
              </a:rPr>
              <a:t>. 2023;34(4):358-376</a:t>
            </a:r>
            <a:r>
              <a:rPr lang="en-GB" sz="1200" dirty="0"/>
              <a:t>)</a:t>
            </a:r>
            <a:r>
              <a:rPr lang="en-US" sz="1200" dirty="0">
                <a:solidFill>
                  <a:srgbClr val="1D5271"/>
                </a:solidFill>
                <a:latin typeface="Arial Narrow" panose="020B0606020202030204" pitchFamily="34" charset="0"/>
                <a:ea typeface="Arial" charset="0"/>
                <a:cs typeface="Arial" charset="0"/>
              </a:rPr>
              <a:t>. </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rPr>
              <a:t>The slide set is based on the latest information in the corresponding ESMO Living Guideline: </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hlinkClick r:id="rId3"/>
              </a:rPr>
              <a:t>https://www.esmo.org/living-guidelines/esmo-non-oncogene-addicted-metastatic-non-small-cell-lung-cancer-living-guideline</a:t>
            </a:r>
            <a:r>
              <a:rPr lang="en-US" sz="1200" dirty="0">
                <a:solidFill>
                  <a:srgbClr val="1D5271"/>
                </a:solidFill>
                <a:latin typeface="Arial Narrow" panose="020B0606020202030204" pitchFamily="34" charset="0"/>
                <a:ea typeface="Arial" charset="0"/>
                <a:cs typeface="Arial" charset="0"/>
              </a:rPr>
              <a:t> </a:t>
            </a:r>
          </a:p>
          <a:p>
            <a:pPr>
              <a:spcAft>
                <a:spcPts val="1000"/>
              </a:spcAft>
            </a:pPr>
            <a:r>
              <a:rPr lang="en-US" sz="1200" dirty="0">
                <a:solidFill>
                  <a:srgbClr val="1D5271"/>
                </a:solidFill>
                <a:latin typeface="Arial Narrow" panose="020B0606020202030204" pitchFamily="34" charset="0"/>
                <a:ea typeface="Arial" charset="0"/>
                <a:cs typeface="Arial" charset="0"/>
              </a:rPr>
              <a:t>The ESMO CPGs are intended to provide you with a set of recommendations for the best standards of care, using evidence-based medicine. Implementation of ESMO CPGs facilitates knowledge uptake and helps you to deliver an appropriate quality of focused care to your patients.</a:t>
            </a:r>
          </a:p>
          <a:p>
            <a:pPr>
              <a:spcAft>
                <a:spcPts val="1000"/>
              </a:spcAft>
            </a:pPr>
            <a:r>
              <a:rPr lang="en-US" sz="1200" dirty="0">
                <a:solidFill>
                  <a:srgbClr val="1D5271"/>
                </a:solidFill>
                <a:latin typeface="Arial Narrow" panose="020B0606020202030204" pitchFamily="34" charset="0"/>
                <a:ea typeface="Arial" charset="0"/>
                <a:cs typeface="Arial" charset="0"/>
              </a:rPr>
              <a:t>This slide set contains information obtained from authentic and highly regarded sources (www.esmo.org). Although every effort has been made to ensure that treatment and other information are presented accurately in this publication, the ultimate responsibility rests with the prescribing physician. Neither the publisher nor the ESMO Guidelines Committee can be held responsible for errors or for any consequences arising from the use of information contained herein. For detailed prescribing information on the use of any product or procedure discussed herein, please consult the prescribing information or instructional material issued by the manufacturer.</a:t>
            </a:r>
          </a:p>
          <a:p>
            <a:pPr>
              <a:spcAft>
                <a:spcPts val="1000"/>
              </a:spcAft>
            </a:pPr>
            <a:r>
              <a:rPr lang="en-US" sz="1200" dirty="0">
                <a:solidFill>
                  <a:srgbClr val="1D5271"/>
                </a:solidFill>
                <a:latin typeface="Arial Narrow" panose="020B0606020202030204" pitchFamily="34" charset="0"/>
                <a:ea typeface="Arial" charset="0"/>
                <a:cs typeface="Arial" charset="0"/>
              </a:rPr>
              <a:t>The slide set can be used as a quick reference guide to access key content on evidence-based management and individual slides may be used for personal presentation in their present version and without any alterations. All rights reserved.</a:t>
            </a:r>
          </a:p>
          <a:p>
            <a:pPr>
              <a:spcAft>
                <a:spcPts val="1000"/>
              </a:spcAft>
            </a:pPr>
            <a:r>
              <a:rPr lang="en-US" sz="1200" dirty="0">
                <a:solidFill>
                  <a:srgbClr val="1D5271"/>
                </a:solidFill>
                <a:latin typeface="Arial Narrow" panose="020B0606020202030204" pitchFamily="34" charset="0"/>
                <a:ea typeface="Arial" charset="0"/>
                <a:cs typeface="Arial" charset="0"/>
              </a:rPr>
              <a:t>© 2024 European Society for Medical Oncology</a:t>
            </a:r>
            <a:br>
              <a:rPr lang="en-US" sz="1200" dirty="0">
                <a:solidFill>
                  <a:srgbClr val="1D5271"/>
                </a:solidFill>
                <a:latin typeface="Arial Narrow" panose="020B0606020202030204" pitchFamily="34" charset="0"/>
                <a:ea typeface="Arial" charset="0"/>
                <a:cs typeface="Arial" charset="0"/>
              </a:rPr>
            </a:br>
            <a:r>
              <a:rPr lang="en-US" sz="1200" dirty="0">
                <a:solidFill>
                  <a:srgbClr val="1D5271"/>
                </a:solidFill>
                <a:latin typeface="Arial Narrow" panose="020B0606020202030204" pitchFamily="34" charset="0"/>
                <a:ea typeface="Arial" charset="0"/>
                <a:cs typeface="Arial" charset="0"/>
              </a:rPr>
              <a:t>Please visit </a:t>
            </a:r>
            <a:r>
              <a:rPr lang="en-US" sz="1200" dirty="0">
                <a:solidFill>
                  <a:srgbClr val="1D5271"/>
                </a:solidFill>
                <a:latin typeface="Arial Narrow" panose="020B0606020202030204" pitchFamily="34" charset="0"/>
                <a:ea typeface="Arial" charset="0"/>
                <a:cs typeface="Arial" charset="0"/>
                <a:hlinkClick r:id="rId4"/>
              </a:rPr>
              <a:t>www.esmo.org/guidelines</a:t>
            </a:r>
            <a:r>
              <a:rPr lang="en-US" sz="1200" dirty="0">
                <a:solidFill>
                  <a:srgbClr val="1D5271"/>
                </a:solidFill>
                <a:latin typeface="Arial Narrow" panose="020B0606020202030204" pitchFamily="34" charset="0"/>
                <a:ea typeface="Arial" charset="0"/>
                <a:cs typeface="Arial" charset="0"/>
              </a:rPr>
              <a:t> to view the full guidelines.</a:t>
            </a:r>
          </a:p>
        </p:txBody>
      </p:sp>
      <p:sp>
        <p:nvSpPr>
          <p:cNvPr id="3" name="TextBox 2">
            <a:extLst>
              <a:ext uri="{FF2B5EF4-FFF2-40B4-BE49-F238E27FC236}">
                <a16:creationId xmlns:a16="http://schemas.microsoft.com/office/drawing/2014/main" id="{9FDFD556-0A4F-ACB5-238F-452550C68627}"/>
              </a:ext>
            </a:extLst>
          </p:cNvPr>
          <p:cNvSpPr txBox="1"/>
          <p:nvPr userDrawn="1"/>
        </p:nvSpPr>
        <p:spPr>
          <a:xfrm>
            <a:off x="685800" y="2024273"/>
            <a:ext cx="716450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Disclaimer and how to obtain more information</a:t>
            </a:r>
          </a:p>
        </p:txBody>
      </p:sp>
    </p:spTree>
    <p:extLst>
      <p:ext uri="{BB962C8B-B14F-4D97-AF65-F5344CB8AC3E}">
        <p14:creationId xmlns:p14="http://schemas.microsoft.com/office/powerpoint/2010/main" val="1825194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0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FB8337E1-A469-32A6-4D69-7B0B6FB11E61}"/>
              </a:ext>
            </a:extLst>
          </p:cNvPr>
          <p:cNvSpPr txBox="1"/>
          <p:nvPr userDrawn="1"/>
        </p:nvSpPr>
        <p:spPr>
          <a:xfrm>
            <a:off x="685800" y="2023872"/>
            <a:ext cx="2866754" cy="1200329"/>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Follow-up, Long-term Implications and Survivorship  </a:t>
            </a:r>
          </a:p>
        </p:txBody>
      </p:sp>
      <p:graphicFrame>
        <p:nvGraphicFramePr>
          <p:cNvPr id="5" name="Table 4">
            <a:extLst>
              <a:ext uri="{FF2B5EF4-FFF2-40B4-BE49-F238E27FC236}">
                <a16:creationId xmlns:a16="http://schemas.microsoft.com/office/drawing/2014/main" id="{90BAFA95-F7EC-020F-EF8C-45E622F9D385}"/>
              </a:ext>
            </a:extLst>
          </p:cNvPr>
          <p:cNvGraphicFramePr>
            <a:graphicFrameLocks noGrp="1"/>
          </p:cNvGraphicFramePr>
          <p:nvPr userDrawn="1">
            <p:extLst>
              <p:ext uri="{D42A27DB-BD31-4B8C-83A1-F6EECF244321}">
                <p14:modId xmlns:p14="http://schemas.microsoft.com/office/powerpoint/2010/main" val="893221112"/>
              </p:ext>
            </p:extLst>
          </p:nvPr>
        </p:nvGraphicFramePr>
        <p:xfrm>
          <a:off x="4049487" y="724686"/>
          <a:ext cx="7564318" cy="2983659"/>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20040">
                <a:tc>
                  <a:txBody>
                    <a:bodyPr/>
                    <a:lstStyle/>
                    <a:p>
                      <a:pPr lvl="0"/>
                      <a:r>
                        <a:rPr lang="en-US" sz="1400" b="1" i="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Follow-up every 6-12 weeks should be carried out if there is an option for a next line of therapy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For patients who completed their scheduled ICI without signs of disease progression, follow-up CT scans should be made every 3-4 months. This interval can be increased for patients off therapy at 5 years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Psychosocial support should be offered if needed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IV,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Smoking cessation should be encouraged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24481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889715B9-5578-C0BD-B473-521BB63D2C39}"/>
              </a:ext>
            </a:extLst>
          </p:cNvPr>
          <p:cNvSpPr txBox="1"/>
          <p:nvPr userDrawn="1"/>
        </p:nvSpPr>
        <p:spPr>
          <a:xfrm>
            <a:off x="685876" y="2019414"/>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Locoregional therapy</a:t>
            </a:r>
          </a:p>
        </p:txBody>
      </p:sp>
      <p:graphicFrame>
        <p:nvGraphicFramePr>
          <p:cNvPr id="5" name="Table 4">
            <a:extLst>
              <a:ext uri="{FF2B5EF4-FFF2-40B4-BE49-F238E27FC236}">
                <a16:creationId xmlns:a16="http://schemas.microsoft.com/office/drawing/2014/main" id="{0E497160-8DE7-4E8B-9411-3E49E1997A17}"/>
              </a:ext>
            </a:extLst>
          </p:cNvPr>
          <p:cNvGraphicFramePr>
            <a:graphicFrameLocks noGrp="1"/>
          </p:cNvGraphicFramePr>
          <p:nvPr userDrawn="1">
            <p:extLst>
              <p:ext uri="{D42A27DB-BD31-4B8C-83A1-F6EECF244321}">
                <p14:modId xmlns:p14="http://schemas.microsoft.com/office/powerpoint/2010/main" val="3621335028"/>
              </p:ext>
            </p:extLst>
          </p:nvPr>
        </p:nvGraphicFramePr>
        <p:xfrm>
          <a:off x="4056182" y="742293"/>
          <a:ext cx="7564318" cy="2305707"/>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20040">
                <a:tc>
                  <a:txBody>
                    <a:bodyPr/>
                    <a:lstStyle/>
                    <a:p>
                      <a:pPr lvl="0"/>
                      <a:r>
                        <a:rPr lang="en-US" sz="1400" b="1" i="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In case of symptomatic major airway obstruction or post-obstructive infection, endoscopy debulking by laser, cryotherapy or stent placement may be helpful</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III,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Endoscopy (endobronchial or by guiding endovascular </a:t>
                      </a:r>
                      <a:r>
                        <a:rPr lang="en-US" sz="1400" b="0" i="0" dirty="0" err="1">
                          <a:solidFill>
                            <a:srgbClr val="1D5271"/>
                          </a:solidFill>
                          <a:latin typeface="Arial Narrow" panose="020B0606020202030204" pitchFamily="34" charset="0"/>
                          <a:ea typeface="Arial" charset="0"/>
                          <a:cs typeface="Arial" charset="0"/>
                        </a:rPr>
                        <a:t>embolisation</a:t>
                      </a:r>
                      <a:r>
                        <a:rPr lang="en-US" sz="1400" b="0" i="0" dirty="0">
                          <a:solidFill>
                            <a:srgbClr val="1D5271"/>
                          </a:solidFill>
                          <a:latin typeface="Arial Narrow" panose="020B0606020202030204" pitchFamily="34" charset="0"/>
                          <a:ea typeface="Arial" charset="0"/>
                          <a:cs typeface="Arial" charset="0"/>
                        </a:rPr>
                        <a:t>) is useful in the diagnosis and treatment of </a:t>
                      </a:r>
                      <a:r>
                        <a:rPr lang="en-US" sz="1400" b="0" i="0" dirty="0" err="1">
                          <a:solidFill>
                            <a:srgbClr val="1D5271"/>
                          </a:solidFill>
                          <a:latin typeface="Arial Narrow" panose="020B0606020202030204" pitchFamily="34" charset="0"/>
                          <a:ea typeface="Arial" charset="0"/>
                          <a:cs typeface="Arial" charset="0"/>
                        </a:rPr>
                        <a:t>haemoptysis</a:t>
                      </a:r>
                      <a:endParaRPr lang="en-US"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Vascular stenting might be useful in NSCLC-related superior vena cava compression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60000"/>
                      </a:srgbClr>
                    </a:solidFill>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1B4FE76C-4349-4F8A-F919-CC86FB31F3E0}"/>
              </a:ext>
            </a:extLst>
          </p:cNvPr>
          <p:cNvSpPr txBox="1"/>
          <p:nvPr userDrawn="1"/>
        </p:nvSpPr>
        <p:spPr>
          <a:xfrm>
            <a:off x="685876" y="2462431"/>
            <a:ext cx="2759073"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Role of Minimally Invasive Procedures in Stage IV Disease </a:t>
            </a:r>
          </a:p>
        </p:txBody>
      </p:sp>
    </p:spTree>
    <p:extLst>
      <p:ext uri="{BB962C8B-B14F-4D97-AF65-F5344CB8AC3E}">
        <p14:creationId xmlns:p14="http://schemas.microsoft.com/office/powerpoint/2010/main" val="3435385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A5B8B3B4-B0FF-E6DE-8F6C-005DF3ED0572}"/>
              </a:ext>
            </a:extLst>
          </p:cNvPr>
          <p:cNvSpPr txBox="1"/>
          <p:nvPr userDrawn="1"/>
        </p:nvSpPr>
        <p:spPr>
          <a:xfrm>
            <a:off x="685800" y="2019998"/>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Locoregional therapy</a:t>
            </a:r>
          </a:p>
        </p:txBody>
      </p:sp>
      <p:graphicFrame>
        <p:nvGraphicFramePr>
          <p:cNvPr id="5" name="Table 4">
            <a:extLst>
              <a:ext uri="{FF2B5EF4-FFF2-40B4-BE49-F238E27FC236}">
                <a16:creationId xmlns:a16="http://schemas.microsoft.com/office/drawing/2014/main" id="{A26136DE-DD9B-01DC-4F8F-CA7F97786E71}"/>
              </a:ext>
            </a:extLst>
          </p:cNvPr>
          <p:cNvGraphicFramePr>
            <a:graphicFrameLocks noGrp="1"/>
          </p:cNvGraphicFramePr>
          <p:nvPr userDrawn="1">
            <p:extLst>
              <p:ext uri="{D42A27DB-BD31-4B8C-83A1-F6EECF244321}">
                <p14:modId xmlns:p14="http://schemas.microsoft.com/office/powerpoint/2010/main" val="383599148"/>
              </p:ext>
            </p:extLst>
          </p:nvPr>
        </p:nvGraphicFramePr>
        <p:xfrm>
          <a:off x="4038600" y="723900"/>
          <a:ext cx="7564318" cy="4535280"/>
        </p:xfrm>
        <a:graphic>
          <a:graphicData uri="http://schemas.openxmlformats.org/drawingml/2006/table">
            <a:tbl>
              <a:tblPr bandRow="1">
                <a:tableStyleId>{5C22544A-7EE6-4342-B048-85BDC9FD1C3A}</a:tableStyleId>
              </a:tblPr>
              <a:tblGrid>
                <a:gridCol w="6411136">
                  <a:extLst>
                    <a:ext uri="{9D8B030D-6E8A-4147-A177-3AD203B41FA5}">
                      <a16:colId xmlns:a16="http://schemas.microsoft.com/office/drawing/2014/main" val="20000"/>
                    </a:ext>
                  </a:extLst>
                </a:gridCol>
                <a:gridCol w="1153182">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Highly selected patients may be considered for lung resection with therapeutic intent (see paragraph on oligometastatic disease) or even for a salvage procedure for a primary or metastatic lesion in case of specific complications that can be treated with salvage surgery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When metastatic disease is suspected on PET scanning, invasive surgical procedures such as incisional biopsies, mediastinoscopy, thoracoscopy (video-assisted thoracoscopic surgery) or laparoscopy may be required to obtain relevant biopsy samples. Adequate samples should be provided to the pathologist for detailed routine staining, IHC and molecular genetic testing</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Persisting or recurrent pleural effusions are usually managed by pleurodesis to improve </a:t>
                      </a:r>
                      <a:r>
                        <a:rPr lang="en-US" sz="1400" b="0" i="0" dirty="0" err="1">
                          <a:solidFill>
                            <a:srgbClr val="1D5271"/>
                          </a:solidFill>
                          <a:latin typeface="Arial Narrow" panose="020B0606020202030204" pitchFamily="34" charset="0"/>
                          <a:ea typeface="Arial" charset="0"/>
                          <a:cs typeface="Arial" charset="0"/>
                        </a:rPr>
                        <a:t>dyspnoea</a:t>
                      </a:r>
                      <a:r>
                        <a:rPr lang="en-US" sz="1400" b="0" i="0" dirty="0">
                          <a:solidFill>
                            <a:srgbClr val="1D5271"/>
                          </a:solidFill>
                          <a:latin typeface="Arial Narrow" panose="020B0606020202030204" pitchFamily="34" charset="0"/>
                          <a:ea typeface="Arial" charset="0"/>
                          <a:cs typeface="Arial" charset="0"/>
                        </a:rPr>
                        <a:t>. Talc is the preferred agent and thoracoscopic </a:t>
                      </a:r>
                      <a:r>
                        <a:rPr lang="en-US" sz="1400" b="0" i="0" dirty="0" err="1">
                          <a:solidFill>
                            <a:srgbClr val="1D5271"/>
                          </a:solidFill>
                          <a:latin typeface="Arial Narrow" panose="020B0606020202030204" pitchFamily="34" charset="0"/>
                          <a:ea typeface="Arial" charset="0"/>
                          <a:cs typeface="Arial" charset="0"/>
                        </a:rPr>
                        <a:t>poudrage</a:t>
                      </a:r>
                      <a:r>
                        <a:rPr lang="en-US" sz="1400" b="0" i="0" dirty="0">
                          <a:solidFill>
                            <a:srgbClr val="1D5271"/>
                          </a:solidFill>
                          <a:latin typeface="Arial Narrow" panose="020B0606020202030204" pitchFamily="34" charset="0"/>
                          <a:ea typeface="Arial" charset="0"/>
                          <a:cs typeface="Arial" charset="0"/>
                        </a:rPr>
                        <a:t> may be better than injection of talc slurry in patients with primary lung cancer</a:t>
                      </a:r>
                    </a:p>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Both indwelling pleural catheters and talc </a:t>
                      </a:r>
                      <a:r>
                        <a:rPr lang="en-US" sz="1400" b="0" i="0" dirty="0" err="1">
                          <a:solidFill>
                            <a:srgbClr val="1D5271"/>
                          </a:solidFill>
                          <a:latin typeface="Arial Narrow" panose="020B0606020202030204" pitchFamily="34" charset="0"/>
                          <a:ea typeface="Arial" charset="0"/>
                          <a:cs typeface="Arial" charset="0"/>
                        </a:rPr>
                        <a:t>poudrage</a:t>
                      </a:r>
                      <a:r>
                        <a:rPr lang="en-US" sz="1400" b="0" i="0" dirty="0">
                          <a:solidFill>
                            <a:srgbClr val="1D5271"/>
                          </a:solidFill>
                          <a:latin typeface="Arial Narrow" panose="020B0606020202030204" pitchFamily="34" charset="0"/>
                          <a:ea typeface="Arial" charset="0"/>
                          <a:cs typeface="Arial" charset="0"/>
                        </a:rPr>
                        <a:t> are an option to manage recurrent malignant pleural effusions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spcAft>
                          <a:spcPts val="600"/>
                        </a:spcAft>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II, B</a:t>
                      </a:r>
                      <a:br>
                        <a:rPr lang="en-US" sz="1400" b="0" i="0" dirty="0">
                          <a:solidFill>
                            <a:srgbClr val="1D5271"/>
                          </a:solidFill>
                          <a:latin typeface="Arial Narrow" panose="020B0606020202030204" pitchFamily="34" charset="0"/>
                          <a:ea typeface="Arial" charset="0"/>
                          <a:cs typeface="Arial" charset="0"/>
                        </a:rPr>
                      </a:br>
                      <a:br>
                        <a:rPr lang="en-US" sz="1400" b="0" i="0" dirty="0">
                          <a:solidFill>
                            <a:srgbClr val="1D5271"/>
                          </a:solidFill>
                          <a:latin typeface="Arial Narrow" panose="020B0606020202030204" pitchFamily="34" charset="0"/>
                          <a:ea typeface="Arial" charset="0"/>
                          <a:cs typeface="Arial" charset="0"/>
                        </a:rPr>
                      </a:br>
                      <a:endParaRPr lang="en-US" sz="1400" b="0" i="0" dirty="0">
                        <a:solidFill>
                          <a:srgbClr val="1D5271"/>
                        </a:solidFill>
                        <a:latin typeface="Arial Narrow" panose="020B0606020202030204" pitchFamily="34" charset="0"/>
                        <a:ea typeface="Arial" charset="0"/>
                        <a:cs typeface="Arial" charset="0"/>
                      </a:endParaRPr>
                    </a:p>
                    <a:p>
                      <a:pPr marL="0" indent="0" algn="ctr">
                        <a:spcAft>
                          <a:spcPts val="600"/>
                        </a:spcAft>
                        <a:buFont typeface="Calibri" panose="020F0502020204030204" pitchFamily="34" charset="0"/>
                        <a:buNone/>
                      </a:pPr>
                      <a:r>
                        <a:rPr lang="en-US" sz="1400" b="0" i="0" dirty="0">
                          <a:solidFill>
                            <a:srgbClr val="1D5271"/>
                          </a:solidFill>
                          <a:latin typeface="Arial Narrow" panose="020B0606020202030204" pitchFamily="34" charset="0"/>
                          <a:ea typeface="Arial" charset="0"/>
                          <a:cs typeface="Arial" charset="0"/>
                        </a:rPr>
                        <a:t>II, C</a:t>
                      </a:r>
                      <a:br>
                        <a:rPr lang="en-US" sz="1400" b="0" i="0" dirty="0">
                          <a:solidFill>
                            <a:srgbClr val="1D5271"/>
                          </a:solidFill>
                          <a:latin typeface="Arial Narrow" panose="020B0606020202030204" pitchFamily="34" charset="0"/>
                          <a:ea typeface="Arial" charset="0"/>
                          <a:cs typeface="Arial" charset="0"/>
                        </a:rPr>
                      </a:br>
                      <a:endParaRPr lang="en-GB" sz="1400" b="0" i="0" dirty="0">
                        <a:solidFill>
                          <a:srgbClr val="1D5271"/>
                        </a:solidFill>
                        <a:latin typeface="Arial Narrow" panose="020B0606020202030204" pitchFamily="34" charset="0"/>
                        <a:ea typeface="Arial" charset="0"/>
                        <a:cs typeface="Arial" charset="0"/>
                      </a:endParaRP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In case of a trapped lung by a thickened visceral pleural peel, indwelling pleural catheters or pleuroperitoneal shunts are an option to provide symptomatic relief</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9823DE5B-B9A9-958A-4DD1-0E4784204BBE}"/>
              </a:ext>
            </a:extLst>
          </p:cNvPr>
          <p:cNvSpPr txBox="1"/>
          <p:nvPr userDrawn="1"/>
        </p:nvSpPr>
        <p:spPr>
          <a:xfrm>
            <a:off x="685800" y="2479431"/>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Role of Surgery in Stage IV Disease</a:t>
            </a:r>
          </a:p>
        </p:txBody>
      </p:sp>
    </p:spTree>
    <p:extLst>
      <p:ext uri="{BB962C8B-B14F-4D97-AF65-F5344CB8AC3E}">
        <p14:creationId xmlns:p14="http://schemas.microsoft.com/office/powerpoint/2010/main" val="399116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sp>
        <p:nvSpPr>
          <p:cNvPr id="4" name="TextBox 3">
            <a:extLst>
              <a:ext uri="{FF2B5EF4-FFF2-40B4-BE49-F238E27FC236}">
                <a16:creationId xmlns:a16="http://schemas.microsoft.com/office/drawing/2014/main" id="{70CB6B36-6BB9-3F32-981A-9DBF136D9AC5}"/>
              </a:ext>
            </a:extLst>
          </p:cNvPr>
          <p:cNvSpPr txBox="1"/>
          <p:nvPr userDrawn="1"/>
        </p:nvSpPr>
        <p:spPr>
          <a:xfrm>
            <a:off x="685800" y="2016224"/>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Locoregional therapy</a:t>
            </a:r>
          </a:p>
        </p:txBody>
      </p:sp>
      <p:graphicFrame>
        <p:nvGraphicFramePr>
          <p:cNvPr id="5" name="Table 4">
            <a:extLst>
              <a:ext uri="{FF2B5EF4-FFF2-40B4-BE49-F238E27FC236}">
                <a16:creationId xmlns:a16="http://schemas.microsoft.com/office/drawing/2014/main" id="{18AE51F8-584C-7D2C-4D16-A8DB215F6522}"/>
              </a:ext>
            </a:extLst>
          </p:cNvPr>
          <p:cNvGraphicFramePr>
            <a:graphicFrameLocks noGrp="1"/>
          </p:cNvGraphicFramePr>
          <p:nvPr userDrawn="1">
            <p:extLst>
              <p:ext uri="{D42A27DB-BD31-4B8C-83A1-F6EECF244321}">
                <p14:modId xmlns:p14="http://schemas.microsoft.com/office/powerpoint/2010/main" val="140519076"/>
              </p:ext>
            </p:extLst>
          </p:nvPr>
        </p:nvGraphicFramePr>
        <p:xfrm>
          <a:off x="4038600" y="723900"/>
          <a:ext cx="7564318" cy="5035080"/>
        </p:xfrm>
        <a:graphic>
          <a:graphicData uri="http://schemas.openxmlformats.org/drawingml/2006/table">
            <a:tbl>
              <a:tblPr bandRow="1">
                <a:tableStyleId>{5C22544A-7EE6-4342-B048-85BDC9FD1C3A}</a:tableStyleId>
              </a:tblPr>
              <a:tblGrid>
                <a:gridCol w="6444967">
                  <a:extLst>
                    <a:ext uri="{9D8B030D-6E8A-4147-A177-3AD203B41FA5}">
                      <a16:colId xmlns:a16="http://schemas.microsoft.com/office/drawing/2014/main" val="20000"/>
                    </a:ext>
                  </a:extLst>
                </a:gridCol>
                <a:gridCol w="1119351">
                  <a:extLst>
                    <a:ext uri="{9D8B030D-6E8A-4147-A177-3AD203B41FA5}">
                      <a16:colId xmlns:a16="http://schemas.microsoft.com/office/drawing/2014/main" val="20001"/>
                    </a:ext>
                  </a:extLst>
                </a:gridCol>
              </a:tblGrid>
              <a:tr h="320040">
                <a:tc>
                  <a:txBody>
                    <a:bodyPr/>
                    <a:lstStyle/>
                    <a:p>
                      <a:pPr lvl="0"/>
                      <a:r>
                        <a:rPr lang="en-US" sz="1400" b="1" i="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External beam radiotherapy (EBRT) is indicated in cases of </a:t>
                      </a:r>
                      <a:r>
                        <a:rPr lang="en-US" sz="1400" b="0" i="0" dirty="0" err="1">
                          <a:solidFill>
                            <a:srgbClr val="1D5271"/>
                          </a:solidFill>
                          <a:latin typeface="Arial Narrow" panose="020B0606020202030204" pitchFamily="34" charset="0"/>
                          <a:ea typeface="Arial" charset="0"/>
                          <a:cs typeface="Arial" charset="0"/>
                        </a:rPr>
                        <a:t>haemoptysis</a:t>
                      </a:r>
                      <a:r>
                        <a:rPr lang="en-US" sz="1400" b="0" i="0" dirty="0">
                          <a:solidFill>
                            <a:srgbClr val="1D5271"/>
                          </a:solidFill>
                          <a:latin typeface="Arial Narrow" panose="020B0606020202030204" pitchFamily="34" charset="0"/>
                          <a:ea typeface="Arial" charset="0"/>
                          <a:cs typeface="Arial" charset="0"/>
                        </a:rPr>
                        <a:t> and symptomatic airway obstruction</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Radiotherapy can achieve symptom control for a variety of clinical scenarios including </a:t>
                      </a:r>
                      <a:r>
                        <a:rPr lang="en-US" sz="1400" b="0" i="0" dirty="0" err="1">
                          <a:solidFill>
                            <a:srgbClr val="1D5271"/>
                          </a:solidFill>
                          <a:latin typeface="Arial Narrow" panose="020B0606020202030204" pitchFamily="34" charset="0"/>
                          <a:ea typeface="Arial" charset="0"/>
                          <a:cs typeface="Arial" charset="0"/>
                        </a:rPr>
                        <a:t>haemoptysis</a:t>
                      </a:r>
                      <a:r>
                        <a:rPr lang="en-US" sz="1400" b="0" i="0" dirty="0">
                          <a:solidFill>
                            <a:srgbClr val="1D5271"/>
                          </a:solidFill>
                          <a:latin typeface="Arial Narrow" panose="020B0606020202030204" pitchFamily="34" charset="0"/>
                          <a:ea typeface="Arial" charset="0"/>
                          <a:cs typeface="Arial" charset="0"/>
                        </a:rPr>
                        <a:t>, symptomatic airway obstruction, painful chest wall disease and bone metastasis, superior vena cava syndrome, soft-tissue or neural invasion and should be considered in these cases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Administration of high-dose radiotherapy does not result in greater levels of palliation and is, therefore, not recommended for this purpose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 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EBRT alone is more effective for palliation than endobronchial brachytherapy (EBB) alone and is preferred over EBB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539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For patients previously treated with EBRT who are symptomatic from recurrent endobronchial central obstruction, EBB may be considered in selected cases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403748">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dirty="0">
                          <a:solidFill>
                            <a:srgbClr val="1D5271"/>
                          </a:solidFill>
                          <a:latin typeface="Arial Narrow" panose="020B0606020202030204" pitchFamily="34" charset="0"/>
                          <a:ea typeface="Arial" charset="0"/>
                          <a:cs typeface="Arial" charset="0"/>
                        </a:rPr>
                        <a:t>Neurological symptoms from spinal cord compression can be relieved by early radiotherapy and, therefore, early radiotherapy is advised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extLst>
                  <a:ext uri="{0D108BD9-81ED-4DB2-BD59-A6C34878D82A}">
                    <a16:rowId xmlns:a16="http://schemas.microsoft.com/office/drawing/2014/main" val="707875705"/>
                  </a:ext>
                </a:extLst>
              </a:tr>
            </a:tbl>
          </a:graphicData>
        </a:graphic>
      </p:graphicFrame>
      <p:sp>
        <p:nvSpPr>
          <p:cNvPr id="6" name="TextBox 5">
            <a:extLst>
              <a:ext uri="{FF2B5EF4-FFF2-40B4-BE49-F238E27FC236}">
                <a16:creationId xmlns:a16="http://schemas.microsoft.com/office/drawing/2014/main" id="{D876AFF3-015C-3513-B037-CDDD9D329B5C}"/>
              </a:ext>
            </a:extLst>
          </p:cNvPr>
          <p:cNvSpPr txBox="1"/>
          <p:nvPr userDrawn="1"/>
        </p:nvSpPr>
        <p:spPr>
          <a:xfrm>
            <a:off x="685800" y="2477889"/>
            <a:ext cx="2191357"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Role of Palliative Radiotherapy in Stage IV Disease</a:t>
            </a:r>
          </a:p>
        </p:txBody>
      </p:sp>
    </p:spTree>
    <p:extLst>
      <p:ext uri="{BB962C8B-B14F-4D97-AF65-F5344CB8AC3E}">
        <p14:creationId xmlns:p14="http://schemas.microsoft.com/office/powerpoint/2010/main" val="913959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9C8A5543-9ECB-8587-5C9E-403514C6E478}"/>
              </a:ext>
            </a:extLst>
          </p:cNvPr>
          <p:cNvGraphicFramePr>
            <a:graphicFrameLocks noGrp="1"/>
          </p:cNvGraphicFramePr>
          <p:nvPr userDrawn="1">
            <p:extLst>
              <p:ext uri="{D42A27DB-BD31-4B8C-83A1-F6EECF244321}">
                <p14:modId xmlns:p14="http://schemas.microsoft.com/office/powerpoint/2010/main" val="1645620113"/>
              </p:ext>
            </p:extLst>
          </p:nvPr>
        </p:nvGraphicFramePr>
        <p:xfrm>
          <a:off x="4038600" y="729399"/>
          <a:ext cx="7564318" cy="3211167"/>
        </p:xfrm>
        <a:graphic>
          <a:graphicData uri="http://schemas.openxmlformats.org/drawingml/2006/table">
            <a:tbl>
              <a:tblPr bandRow="1">
                <a:tableStyleId>{5C22544A-7EE6-4342-B048-85BDC9FD1C3A}</a:tableStyleId>
              </a:tblPr>
              <a:tblGrid>
                <a:gridCol w="6450791">
                  <a:extLst>
                    <a:ext uri="{9D8B030D-6E8A-4147-A177-3AD203B41FA5}">
                      <a16:colId xmlns:a16="http://schemas.microsoft.com/office/drawing/2014/main" val="20000"/>
                    </a:ext>
                  </a:extLst>
                </a:gridCol>
                <a:gridCol w="1113527">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Patients with oligometastatic NSCLC (synchronous, metachronous, </a:t>
                      </a:r>
                      <a:r>
                        <a:rPr lang="en-US" sz="1400" b="0" i="0" dirty="0" err="1">
                          <a:solidFill>
                            <a:srgbClr val="1D5271"/>
                          </a:solidFill>
                          <a:latin typeface="Arial Narrow" panose="020B0606020202030204" pitchFamily="34" charset="0"/>
                          <a:ea typeface="Arial" charset="0"/>
                          <a:cs typeface="Arial" charset="0"/>
                        </a:rPr>
                        <a:t>oligoprogressive</a:t>
                      </a:r>
                      <a:r>
                        <a:rPr lang="en-US" sz="1400" b="0" i="0" dirty="0">
                          <a:solidFill>
                            <a:srgbClr val="1D5271"/>
                          </a:solidFill>
                          <a:latin typeface="Arial Narrow" panose="020B0606020202030204" pitchFamily="34" charset="0"/>
                          <a:ea typeface="Arial" charset="0"/>
                          <a:cs typeface="Arial" charset="0"/>
                        </a:rPr>
                        <a:t>) should be staged with FDG–PET–CT and brain imaging</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Local radical therapy (LRT) in addition to systemic treatment is recommended as it may increase PFS and OS</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The choice of LRT (radiotherapy, surgery) should be discussed in the multidisciplinary </a:t>
                      </a:r>
                      <a:r>
                        <a:rPr lang="en-US" sz="1400" b="0" i="0" dirty="0" err="1">
                          <a:solidFill>
                            <a:srgbClr val="1D5271"/>
                          </a:solidFill>
                          <a:latin typeface="Arial Narrow" panose="020B0606020202030204" pitchFamily="34" charset="0"/>
                          <a:ea typeface="Arial" charset="0"/>
                          <a:cs typeface="Arial" charset="0"/>
                        </a:rPr>
                        <a:t>tumour</a:t>
                      </a:r>
                      <a:r>
                        <a:rPr lang="en-US" sz="1400" b="0" i="0" dirty="0">
                          <a:solidFill>
                            <a:srgbClr val="1D5271"/>
                          </a:solidFill>
                          <a:latin typeface="Arial Narrow" panose="020B0606020202030204" pitchFamily="34" charset="0"/>
                          <a:ea typeface="Arial" charset="0"/>
                          <a:cs typeface="Arial" charset="0"/>
                        </a:rPr>
                        <a:t> board as both are safe and effective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a:solidFill>
                            <a:srgbClr val="1D5271"/>
                          </a:solidFill>
                          <a:latin typeface="Arial Narrow" panose="020B0606020202030204" pitchFamily="34" charset="0"/>
                          <a:ea typeface="Arial" charset="0"/>
                          <a:cs typeface="Arial" charset="0"/>
                        </a:rPr>
                        <a:t>Solitary lesions in the contralateral lung should, in most cases, be considered as synchronous second primary </a:t>
                      </a:r>
                      <a:r>
                        <a:rPr lang="en-US" sz="1400" b="0" i="0" kern="1200" dirty="0" err="1">
                          <a:solidFill>
                            <a:srgbClr val="1D5271"/>
                          </a:solidFill>
                          <a:latin typeface="Arial Narrow" panose="020B0606020202030204" pitchFamily="34" charset="0"/>
                          <a:ea typeface="Arial" charset="0"/>
                          <a:cs typeface="Arial" charset="0"/>
                        </a:rPr>
                        <a:t>tumours</a:t>
                      </a:r>
                      <a:r>
                        <a:rPr lang="en-US" sz="1400" b="0" i="0" kern="1200" dirty="0">
                          <a:solidFill>
                            <a:srgbClr val="1D5271"/>
                          </a:solidFill>
                          <a:latin typeface="Arial Narrow" panose="020B0606020202030204" pitchFamily="34" charset="0"/>
                          <a:ea typeface="Arial" charset="0"/>
                          <a:cs typeface="Arial" charset="0"/>
                        </a:rPr>
                        <a:t> and, if possible, treated with curative-intent therapy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IV,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97C30554-8DC6-61DE-E947-092F47D5AD08}"/>
              </a:ext>
            </a:extLst>
          </p:cNvPr>
          <p:cNvSpPr txBox="1"/>
          <p:nvPr userDrawn="1"/>
        </p:nvSpPr>
        <p:spPr>
          <a:xfrm>
            <a:off x="685800" y="2470639"/>
            <a:ext cx="2866754" cy="307777"/>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Oligometastatic disease</a:t>
            </a:r>
          </a:p>
        </p:txBody>
      </p:sp>
      <p:sp>
        <p:nvSpPr>
          <p:cNvPr id="6" name="TextBox 5">
            <a:extLst>
              <a:ext uri="{FF2B5EF4-FFF2-40B4-BE49-F238E27FC236}">
                <a16:creationId xmlns:a16="http://schemas.microsoft.com/office/drawing/2014/main" id="{1F9ECEBB-C926-67D0-48CF-B8D7AAFFB4EF}"/>
              </a:ext>
            </a:extLst>
          </p:cNvPr>
          <p:cNvSpPr txBox="1"/>
          <p:nvPr userDrawn="1"/>
        </p:nvSpPr>
        <p:spPr>
          <a:xfrm>
            <a:off x="685800" y="2021049"/>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31729562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BE210-56ED-E1E6-3AD9-BC7C85CB28A6}"/>
              </a:ext>
            </a:extLst>
          </p:cNvPr>
          <p:cNvSpPr txBox="1"/>
          <p:nvPr userDrawn="1"/>
        </p:nvSpPr>
        <p:spPr>
          <a:xfrm>
            <a:off x="594097" y="1272568"/>
            <a:ext cx="2723270" cy="553998"/>
          </a:xfrm>
          <a:prstGeom prst="rect">
            <a:avLst/>
          </a:prstGeom>
          <a:noFill/>
          <a:ln>
            <a:noFill/>
          </a:ln>
        </p:spPr>
        <p:txBody>
          <a:bodyPr wrap="square" rtlCol="0">
            <a:spAutoFit/>
          </a:bodyPr>
          <a:lstStyle/>
          <a:p>
            <a:r>
              <a:rPr lang="en-US" sz="1000">
                <a:solidFill>
                  <a:srgbClr val="1D5271"/>
                </a:solidFill>
                <a:latin typeface="Arial Narrow" panose="020B0606020202030204" pitchFamily="34" charset="0"/>
                <a:ea typeface="Arial" charset="0"/>
                <a:cs typeface="Arial" charset="0"/>
              </a:rPr>
              <a:t>ESMO Non-Oncogene-Addicted Metastatic Non-Small-Cell Lung Cancer Living Guideline</a:t>
            </a:r>
          </a:p>
          <a:p>
            <a:pPr algn="r"/>
            <a:r>
              <a:rPr lang="en-US" sz="1000">
                <a:solidFill>
                  <a:srgbClr val="1D5271"/>
                </a:solidFill>
                <a:latin typeface="Arial Narrow" panose="020B0606020202030204" pitchFamily="34" charset="0"/>
                <a:ea typeface="Arial" charset="0"/>
                <a:cs typeface="Arial" charset="0"/>
              </a:rPr>
              <a:t>V1.1 March 2024</a:t>
            </a:r>
          </a:p>
        </p:txBody>
      </p:sp>
      <p:sp>
        <p:nvSpPr>
          <p:cNvPr id="3" name="TextBox 2">
            <a:extLst>
              <a:ext uri="{FF2B5EF4-FFF2-40B4-BE49-F238E27FC236}">
                <a16:creationId xmlns:a16="http://schemas.microsoft.com/office/drawing/2014/main" id="{B700D6E1-AA40-ED48-E3C0-F4680FEAAB74}"/>
              </a:ext>
            </a:extLst>
          </p:cNvPr>
          <p:cNvSpPr txBox="1"/>
          <p:nvPr userDrawn="1"/>
        </p:nvSpPr>
        <p:spPr>
          <a:xfrm>
            <a:off x="4049487" y="6520071"/>
            <a:ext cx="7689949" cy="246221"/>
          </a:xfrm>
          <a:prstGeom prst="rect">
            <a:avLst/>
          </a:prstGeom>
          <a:noFill/>
        </p:spPr>
        <p:txBody>
          <a:bodyPr wrap="square" rtlCol="0">
            <a:spAutoFit/>
          </a:bodyPr>
          <a:lstStyle/>
          <a:p>
            <a:pPr algn="r"/>
            <a:r>
              <a:rPr lang="en-US" sz="1000">
                <a:solidFill>
                  <a:schemeClr val="bg1">
                    <a:lumMod val="50000"/>
                  </a:schemeClr>
                </a:solidFill>
                <a:latin typeface="Arial Narrow" panose="020B0606020202030204" pitchFamily="34" charset="0"/>
                <a:ea typeface="Arial" charset="0"/>
                <a:cs typeface="Arial" charset="0"/>
              </a:rPr>
              <a:t>© 2024 ESMO. All rights reserved. https://esmo.org/living-guidelines/esmo-non-oncogene-addicted-metastatic-non-small-cell-lung-cancer-living-guideline</a:t>
            </a:r>
          </a:p>
        </p:txBody>
      </p:sp>
      <p:graphicFrame>
        <p:nvGraphicFramePr>
          <p:cNvPr id="4" name="Table 3">
            <a:extLst>
              <a:ext uri="{FF2B5EF4-FFF2-40B4-BE49-F238E27FC236}">
                <a16:creationId xmlns:a16="http://schemas.microsoft.com/office/drawing/2014/main" id="{ECA25EDD-AD99-0CCE-8F41-6F8E3F54781A}"/>
              </a:ext>
            </a:extLst>
          </p:cNvPr>
          <p:cNvGraphicFramePr>
            <a:graphicFrameLocks noGrp="1"/>
          </p:cNvGraphicFramePr>
          <p:nvPr userDrawn="1">
            <p:extLst>
              <p:ext uri="{D42A27DB-BD31-4B8C-83A1-F6EECF244321}">
                <p14:modId xmlns:p14="http://schemas.microsoft.com/office/powerpoint/2010/main" val="809321630"/>
              </p:ext>
            </p:extLst>
          </p:nvPr>
        </p:nvGraphicFramePr>
        <p:xfrm>
          <a:off x="4038600" y="723900"/>
          <a:ext cx="7583478" cy="4844340"/>
        </p:xfrm>
        <a:graphic>
          <a:graphicData uri="http://schemas.openxmlformats.org/drawingml/2006/table">
            <a:tbl>
              <a:tblPr bandRow="1">
                <a:tableStyleId>{5C22544A-7EE6-4342-B048-85BDC9FD1C3A}</a:tableStyleId>
              </a:tblPr>
              <a:tblGrid>
                <a:gridCol w="6436420">
                  <a:extLst>
                    <a:ext uri="{9D8B030D-6E8A-4147-A177-3AD203B41FA5}">
                      <a16:colId xmlns:a16="http://schemas.microsoft.com/office/drawing/2014/main" val="20000"/>
                    </a:ext>
                  </a:extLst>
                </a:gridCol>
                <a:gridCol w="1147058">
                  <a:extLst>
                    <a:ext uri="{9D8B030D-6E8A-4147-A177-3AD203B41FA5}">
                      <a16:colId xmlns:a16="http://schemas.microsoft.com/office/drawing/2014/main" val="20001"/>
                    </a:ext>
                  </a:extLst>
                </a:gridCol>
              </a:tblGrid>
              <a:tr h="320040">
                <a:tc>
                  <a:txBody>
                    <a:bodyPr/>
                    <a:lstStyle/>
                    <a:p>
                      <a:pPr lvl="0"/>
                      <a:r>
                        <a:rPr lang="en-US" sz="1400" b="1" i="0" dirty="0">
                          <a:solidFill>
                            <a:schemeClr val="bg1"/>
                          </a:solidFill>
                          <a:latin typeface="Arial Narrow" panose="020B0606020202030204" pitchFamily="34" charset="0"/>
                          <a:ea typeface="Arial" charset="0"/>
                          <a:cs typeface="Arial" charset="0"/>
                        </a:rPr>
                        <a:t>Summary of recommendations</a:t>
                      </a:r>
                    </a:p>
                  </a:txBody>
                  <a:tcPr marL="18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tc>
                  <a:txBody>
                    <a:bodyPr/>
                    <a:lstStyle/>
                    <a:p>
                      <a:pPr lvl="0" algn="ctr"/>
                      <a:r>
                        <a:rPr lang="en-US" sz="1400" b="1" i="0" dirty="0" err="1">
                          <a:solidFill>
                            <a:schemeClr val="bg1"/>
                          </a:solidFill>
                          <a:latin typeface="Arial Narrow" panose="020B0606020202030204" pitchFamily="34" charset="0"/>
                          <a:ea typeface="Arial" charset="0"/>
                          <a:cs typeface="Arial" charset="0"/>
                        </a:rPr>
                        <a:t>LoE</a:t>
                      </a:r>
                      <a:r>
                        <a:rPr lang="en-US" sz="1400" b="1" i="0" dirty="0">
                          <a:solidFill>
                            <a:schemeClr val="bg1"/>
                          </a:solidFill>
                          <a:latin typeface="Arial Narrow" panose="020B0606020202030204" pitchFamily="34" charset="0"/>
                          <a:ea typeface="Arial" charset="0"/>
                          <a:cs typeface="Arial" charset="0"/>
                        </a:rPr>
                        <a:t>, </a:t>
                      </a:r>
                      <a:r>
                        <a:rPr lang="en-US" sz="1400" b="1" i="0" dirty="0" err="1">
                          <a:solidFill>
                            <a:schemeClr val="bg1"/>
                          </a:solidFill>
                          <a:latin typeface="Arial Narrow" panose="020B0606020202030204" pitchFamily="34" charset="0"/>
                          <a:ea typeface="Arial" charset="0"/>
                          <a:cs typeface="Arial" charset="0"/>
                        </a:rPr>
                        <a:t>GoR</a:t>
                      </a:r>
                      <a:endParaRPr lang="en-US" sz="1400" b="1" i="0" dirty="0">
                        <a:solidFill>
                          <a:schemeClr val="bg1"/>
                        </a:solidFill>
                        <a:latin typeface="Arial Narrow" panose="020B0606020202030204" pitchFamily="34" charset="0"/>
                        <a:ea typeface="Arial" charset="0"/>
                        <a:cs typeface="Arial" charset="0"/>
                      </a:endParaRPr>
                    </a:p>
                  </a:txBody>
                  <a:tcPr marL="90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T w="3175" cap="flat" cmpd="sng" algn="ctr">
                      <a:solidFill>
                        <a:srgbClr val="1D5271"/>
                      </a:solidFill>
                      <a:prstDash val="sysDot"/>
                      <a:round/>
                      <a:headEnd type="none" w="med" len="med"/>
                      <a:tailEnd type="none" w="med" len="med"/>
                    </a:lnT>
                    <a:solidFill>
                      <a:srgbClr val="1D5271"/>
                    </a:solidFill>
                  </a:tcPr>
                </a:tc>
                <a:extLst>
                  <a:ext uri="{0D108BD9-81ED-4DB2-BD59-A6C34878D82A}">
                    <a16:rowId xmlns:a16="http://schemas.microsoft.com/office/drawing/2014/main" val="10000"/>
                  </a:ext>
                </a:extLst>
              </a:tr>
              <a:tr h="523980">
                <a:tc>
                  <a:txBody>
                    <a:bodyPr/>
                    <a:lstStyle/>
                    <a:p>
                      <a:r>
                        <a:rPr lang="en-US" sz="1400" b="0" i="0" dirty="0">
                          <a:solidFill>
                            <a:srgbClr val="1D5271"/>
                          </a:solidFill>
                          <a:latin typeface="Arial Narrow" panose="020B0606020202030204" pitchFamily="34" charset="0"/>
                          <a:ea typeface="Arial" charset="0"/>
                          <a:cs typeface="Arial" charset="0"/>
                        </a:rPr>
                        <a:t>Patients clinically or radiologically progressing after first-line therapy with PS 0-2 should be offered second-line therapy irrespective of administration of maintenance treatment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kern="1200" dirty="0">
                          <a:solidFill>
                            <a:srgbClr val="1D5271"/>
                          </a:solidFill>
                          <a:latin typeface="Arial Narrow" panose="020B0606020202030204" pitchFamily="34" charset="0"/>
                          <a:ea typeface="Arial" charset="0"/>
                          <a:cs typeface="Arial" charset="0"/>
                        </a:rPr>
                        <a:t>I, A</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1"/>
                  </a:ext>
                </a:extLst>
              </a:tr>
              <a:tr h="746967">
                <a:tc>
                  <a:txBody>
                    <a:bodyPr/>
                    <a:lstStyle/>
                    <a:p>
                      <a:pPr marL="0" indent="0">
                        <a:buFont typeface="Arial" panose="020B0604020202020204" pitchFamily="34" charset="0"/>
                        <a:buNone/>
                      </a:pPr>
                      <a:r>
                        <a:rPr lang="en-US" sz="1400" b="0" i="0" dirty="0">
                          <a:solidFill>
                            <a:srgbClr val="1D5271"/>
                          </a:solidFill>
                          <a:latin typeface="Arial Narrow" panose="020B0606020202030204" pitchFamily="34" charset="0"/>
                          <a:ea typeface="Arial" charset="0"/>
                          <a:cs typeface="Arial" charset="0"/>
                        </a:rPr>
                        <a:t>Comparable options as second-line therapy consist of pemetrexed (if not given in first line and non-squamous non-small-cell carcinoma only) or docetaxel (all </a:t>
                      </a:r>
                      <a:r>
                        <a:rPr lang="en-US" sz="1400" b="0" i="0" dirty="0" err="1">
                          <a:solidFill>
                            <a:srgbClr val="1D5271"/>
                          </a:solidFill>
                          <a:latin typeface="Arial Narrow" panose="020B0606020202030204" pitchFamily="34" charset="0"/>
                          <a:ea typeface="Arial" charset="0"/>
                          <a:cs typeface="Arial" charset="0"/>
                        </a:rPr>
                        <a:t>histologies</a:t>
                      </a:r>
                      <a:r>
                        <a:rPr lang="en-US" sz="1400" b="0" i="0" dirty="0">
                          <a:solidFill>
                            <a:srgbClr val="1D5271"/>
                          </a:solidFill>
                          <a:latin typeface="Arial Narrow" panose="020B0606020202030204" pitchFamily="34" charset="0"/>
                          <a:ea typeface="Arial" charset="0"/>
                          <a:cs typeface="Arial" charset="0"/>
                        </a:rPr>
                        <a:t>), with a more </a:t>
                      </a:r>
                      <a:r>
                        <a:rPr lang="en-US" sz="1400" b="0" i="0" dirty="0" err="1">
                          <a:solidFill>
                            <a:srgbClr val="1D5271"/>
                          </a:solidFill>
                          <a:latin typeface="Arial Narrow" panose="020B0606020202030204" pitchFamily="34" charset="0"/>
                          <a:ea typeface="Arial" charset="0"/>
                          <a:cs typeface="Arial" charset="0"/>
                        </a:rPr>
                        <a:t>favourable</a:t>
                      </a:r>
                      <a:r>
                        <a:rPr lang="en-US" sz="1400" b="0" i="0" dirty="0">
                          <a:solidFill>
                            <a:srgbClr val="1D5271"/>
                          </a:solidFill>
                          <a:latin typeface="Arial Narrow" panose="020B0606020202030204" pitchFamily="34" charset="0"/>
                          <a:ea typeface="Arial" charset="0"/>
                          <a:cs typeface="Arial" charset="0"/>
                        </a:rPr>
                        <a:t> tolerability profile for pemetrexed</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2"/>
                  </a:ext>
                </a:extLst>
              </a:tr>
              <a:tr h="523980">
                <a:tc>
                  <a:txBody>
                    <a:bodyPr/>
                    <a:lstStyle/>
                    <a:p>
                      <a:pPr marL="0" marR="0" lvl="0" indent="0" algn="l" defTabSz="914400" rtl="0" eaLnBrk="1" fontAlgn="auto" latinLnBrk="0" hangingPunct="1">
                        <a:lnSpc>
                          <a:spcPct val="100000"/>
                        </a:lnSpc>
                        <a:spcBef>
                          <a:spcPts val="0"/>
                        </a:spcBef>
                        <a:spcAft>
                          <a:spcPts val="600"/>
                        </a:spcAft>
                        <a:buClrTx/>
                        <a:buSzTx/>
                        <a:buFont typeface="Calibri" panose="020F0502020204030204" pitchFamily="34" charset="0"/>
                        <a:buNone/>
                        <a:tabLst/>
                        <a:defRPr/>
                      </a:pPr>
                      <a:r>
                        <a:rPr lang="en-US" sz="1400" b="0" i="0" dirty="0">
                          <a:solidFill>
                            <a:srgbClr val="1D5271"/>
                          </a:solidFill>
                          <a:latin typeface="Arial Narrow" panose="020B0606020202030204" pitchFamily="34" charset="0"/>
                          <a:ea typeface="Arial" charset="0"/>
                          <a:cs typeface="Arial" charset="0"/>
                        </a:rPr>
                        <a:t>Treatment may be prolonged if disease is controlled and toxicity is acceptable</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3"/>
                  </a:ext>
                </a:extLst>
              </a:tr>
              <a:tr h="687579">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kern="1200" dirty="0" err="1">
                          <a:solidFill>
                            <a:srgbClr val="1D5271"/>
                          </a:solidFill>
                          <a:latin typeface="Arial Narrow" panose="020B0606020202030204" pitchFamily="34" charset="0"/>
                          <a:ea typeface="Arial" charset="0"/>
                          <a:cs typeface="Arial" charset="0"/>
                        </a:rPr>
                        <a:t>Nintedanib</a:t>
                      </a:r>
                      <a:r>
                        <a:rPr lang="en-US" sz="1400" b="0" i="0" kern="1200" dirty="0">
                          <a:solidFill>
                            <a:srgbClr val="1D5271"/>
                          </a:solidFill>
                          <a:latin typeface="Arial Narrow" panose="020B0606020202030204" pitchFamily="34" charset="0"/>
                          <a:ea typeface="Arial" charset="0"/>
                          <a:cs typeface="Arial" charset="0"/>
                        </a:rPr>
                        <a:t>–docetaxel is a treatment option in patients with adenocarcinoma progressing after previous chemotherapy</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30000"/>
                      </a:srgbClr>
                    </a:solidFill>
                  </a:tcPr>
                </a:tc>
                <a:extLst>
                  <a:ext uri="{0D108BD9-81ED-4DB2-BD59-A6C34878D82A}">
                    <a16:rowId xmlns:a16="http://schemas.microsoft.com/office/drawing/2014/main" val="10004"/>
                  </a:ext>
                </a:extLst>
              </a:tr>
              <a:tr h="539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1D5271"/>
                          </a:solidFill>
                          <a:latin typeface="Arial Narrow" panose="020B0606020202030204" pitchFamily="34" charset="0"/>
                          <a:ea typeface="Arial" charset="0"/>
                          <a:cs typeface="Arial" charset="0"/>
                        </a:rPr>
                        <a:t>Ramucirumab–docetaxel is a treatment option in patients with NSCLC progressing after first-line chemotherapy [</a:t>
                      </a:r>
                      <a:r>
                        <a:rPr lang="en-US" sz="1400" b="1" i="0" kern="1200" dirty="0">
                          <a:solidFill>
                            <a:srgbClr val="1D5271"/>
                          </a:solidFill>
                          <a:latin typeface="Arial Narrow" panose="020B0606020202030204" pitchFamily="34" charset="0"/>
                          <a:ea typeface="Arial" charset="0"/>
                          <a:cs typeface="Arial" charset="0"/>
                        </a:rPr>
                        <a:t>ESMO-MCBS v1.1 score: 1</a:t>
                      </a:r>
                      <a:r>
                        <a:rPr lang="en-US" sz="1400" b="0" i="0" kern="120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tc>
                  <a:txBody>
                    <a:bodyPr/>
                    <a:lstStyle/>
                    <a:p>
                      <a:pPr marL="0" indent="0" algn="ctr">
                        <a:buFont typeface="Calibri" panose="020F0502020204030204" pitchFamily="34" charset="0"/>
                        <a:buNone/>
                      </a:pPr>
                      <a:r>
                        <a:rPr lang="en-GB" sz="1400" b="0" i="0" dirty="0">
                          <a:solidFill>
                            <a:srgbClr val="1D5271"/>
                          </a:solidFill>
                          <a:latin typeface="Arial Narrow" panose="020B0606020202030204" pitchFamily="34" charset="0"/>
                          <a:ea typeface="Arial" charset="0"/>
                          <a:cs typeface="Arial" charset="0"/>
                        </a:rPr>
                        <a:t>I, B</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solidFill>
                      <a:srgbClr val="D1EBEC">
                        <a:alpha val="60000"/>
                      </a:srgbClr>
                    </a:solidFill>
                  </a:tcPr>
                </a:tc>
                <a:extLst>
                  <a:ext uri="{0D108BD9-81ED-4DB2-BD59-A6C34878D82A}">
                    <a16:rowId xmlns:a16="http://schemas.microsoft.com/office/drawing/2014/main" val="10005"/>
                  </a:ext>
                </a:extLst>
              </a:tr>
              <a:tr h="403748">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i="0" dirty="0">
                          <a:solidFill>
                            <a:srgbClr val="1D5271"/>
                          </a:solidFill>
                          <a:latin typeface="Arial Narrow" panose="020B0606020202030204" pitchFamily="34" charset="0"/>
                          <a:ea typeface="Arial" charset="0"/>
                          <a:cs typeface="Arial" charset="0"/>
                        </a:rPr>
                        <a:t>In patients with advanced squamous-cell carcinoma with PS 0-2 unfit for chemotherapy, afatinib is a potential option with unknown </a:t>
                      </a:r>
                      <a:r>
                        <a:rPr lang="en-US" sz="1400" b="0" i="1" dirty="0">
                          <a:solidFill>
                            <a:srgbClr val="1D5271"/>
                          </a:solidFill>
                          <a:latin typeface="Arial Narrow" panose="020B0606020202030204" pitchFamily="34" charset="0"/>
                          <a:ea typeface="Arial" charset="0"/>
                          <a:cs typeface="Arial" charset="0"/>
                        </a:rPr>
                        <a:t>EGFR</a:t>
                      </a:r>
                      <a:r>
                        <a:rPr lang="en-US" sz="1400" b="0" i="0" dirty="0">
                          <a:solidFill>
                            <a:srgbClr val="1D5271"/>
                          </a:solidFill>
                          <a:latin typeface="Arial Narrow" panose="020B0606020202030204" pitchFamily="34" charset="0"/>
                          <a:ea typeface="Arial" charset="0"/>
                          <a:cs typeface="Arial" charset="0"/>
                        </a:rPr>
                        <a:t> status or </a:t>
                      </a:r>
                      <a:r>
                        <a:rPr lang="en-US" sz="1400" b="0" i="1" dirty="0">
                          <a:solidFill>
                            <a:srgbClr val="1D5271"/>
                          </a:solidFill>
                          <a:latin typeface="Arial Narrow" panose="020B0606020202030204" pitchFamily="34" charset="0"/>
                          <a:ea typeface="Arial" charset="0"/>
                          <a:cs typeface="Arial" charset="0"/>
                        </a:rPr>
                        <a:t>EGFR</a:t>
                      </a:r>
                      <a:r>
                        <a:rPr lang="en-US" sz="1400" b="0" i="0" dirty="0">
                          <a:solidFill>
                            <a:srgbClr val="1D5271"/>
                          </a:solidFill>
                          <a:latin typeface="Arial Narrow" panose="020B0606020202030204" pitchFamily="34" charset="0"/>
                          <a:ea typeface="Arial" charset="0"/>
                          <a:cs typeface="Arial" charset="0"/>
                        </a:rPr>
                        <a:t>-wild-type </a:t>
                      </a:r>
                      <a:r>
                        <a:rPr lang="en-US" sz="1400" b="0" i="0" dirty="0" err="1">
                          <a:solidFill>
                            <a:srgbClr val="1D5271"/>
                          </a:solidFill>
                          <a:latin typeface="Arial Narrow" panose="020B0606020202030204" pitchFamily="34" charset="0"/>
                          <a:ea typeface="Arial" charset="0"/>
                          <a:cs typeface="Arial" charset="0"/>
                        </a:rPr>
                        <a:t>tumours</a:t>
                      </a:r>
                      <a:r>
                        <a:rPr lang="en-US" sz="1400" b="0" i="0" dirty="0">
                          <a:solidFill>
                            <a:srgbClr val="1D5271"/>
                          </a:solidFill>
                          <a:latin typeface="Arial Narrow" panose="020B0606020202030204" pitchFamily="34" charset="0"/>
                          <a:ea typeface="Arial" charset="0"/>
                          <a:cs typeface="Arial" charset="0"/>
                        </a:rPr>
                        <a:t> [</a:t>
                      </a:r>
                      <a:r>
                        <a:rPr lang="en-US" sz="1400" b="1" i="0" dirty="0">
                          <a:solidFill>
                            <a:srgbClr val="1D5271"/>
                          </a:solidFill>
                          <a:latin typeface="Arial Narrow" panose="020B0606020202030204" pitchFamily="34" charset="0"/>
                          <a:ea typeface="Arial" charset="0"/>
                          <a:cs typeface="Arial" charset="0"/>
                        </a:rPr>
                        <a:t>ESMO-MCBS v1.1 score: 2</a:t>
                      </a:r>
                      <a:r>
                        <a:rPr lang="en-US" sz="1400" b="0" i="0" dirty="0">
                          <a:solidFill>
                            <a:srgbClr val="1D5271"/>
                          </a:solidFill>
                          <a:latin typeface="Arial Narrow" panose="020B0606020202030204" pitchFamily="34" charset="0"/>
                          <a:ea typeface="Arial" charset="0"/>
                          <a:cs typeface="Arial" charset="0"/>
                        </a:rPr>
                        <a:t>]</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tc>
                  <a:txBody>
                    <a:bodyPr/>
                    <a:lstStyle/>
                    <a:p>
                      <a:pPr marL="0" indent="0" algn="ctr">
                        <a:buFont typeface="Arial" panose="020B0604020202020204" pitchFamily="34" charset="0"/>
                        <a:buNone/>
                      </a:pPr>
                      <a:r>
                        <a:rPr lang="en-GB" sz="1400" b="0" i="0" dirty="0">
                          <a:solidFill>
                            <a:srgbClr val="1D5271"/>
                          </a:solidFill>
                          <a:latin typeface="Arial Narrow" panose="020B0606020202030204" pitchFamily="34" charset="0"/>
                          <a:ea typeface="Arial" charset="0"/>
                          <a:cs typeface="Arial" charset="0"/>
                        </a:rPr>
                        <a:t>I, C</a:t>
                      </a:r>
                    </a:p>
                  </a:txBody>
                  <a:tcPr marL="144000" marR="144000" marT="144000" marB="144000" anchor="ctr">
                    <a:lnL w="3175" cap="flat" cmpd="sng" algn="ctr">
                      <a:solidFill>
                        <a:srgbClr val="1D5271"/>
                      </a:solidFill>
                      <a:prstDash val="sysDot"/>
                      <a:round/>
                      <a:headEnd type="none" w="med" len="med"/>
                      <a:tailEnd type="none" w="med" len="med"/>
                    </a:lnL>
                    <a:lnR w="3175" cap="flat" cmpd="sng" algn="ctr">
                      <a:solidFill>
                        <a:srgbClr val="1D5271"/>
                      </a:solidFill>
                      <a:prstDash val="sysDot"/>
                      <a:round/>
                      <a:headEnd type="none" w="med" len="med"/>
                      <a:tailEnd type="none" w="med" len="med"/>
                    </a:lnR>
                    <a:lnB w="3175" cap="flat" cmpd="sng" algn="ctr">
                      <a:solidFill>
                        <a:srgbClr val="1D5271"/>
                      </a:solidFill>
                      <a:prstDash val="sysDot"/>
                      <a:round/>
                      <a:headEnd type="none" w="med" len="med"/>
                      <a:tailEnd type="none" w="med" len="med"/>
                    </a:lnB>
                    <a:solidFill>
                      <a:srgbClr val="D1EBEC">
                        <a:alpha val="30196"/>
                      </a:srgbClr>
                    </a:solidFill>
                  </a:tcPr>
                </a:tc>
                <a:extLst>
                  <a:ext uri="{0D108BD9-81ED-4DB2-BD59-A6C34878D82A}">
                    <a16:rowId xmlns:a16="http://schemas.microsoft.com/office/drawing/2014/main" val="707875705"/>
                  </a:ext>
                </a:extLst>
              </a:tr>
            </a:tbl>
          </a:graphicData>
        </a:graphic>
      </p:graphicFrame>
      <p:sp>
        <p:nvSpPr>
          <p:cNvPr id="5" name="TextBox 4">
            <a:extLst>
              <a:ext uri="{FF2B5EF4-FFF2-40B4-BE49-F238E27FC236}">
                <a16:creationId xmlns:a16="http://schemas.microsoft.com/office/drawing/2014/main" id="{B91974AD-0967-54A9-7D75-0DE625B1B411}"/>
              </a:ext>
            </a:extLst>
          </p:cNvPr>
          <p:cNvSpPr txBox="1"/>
          <p:nvPr userDrawn="1"/>
        </p:nvSpPr>
        <p:spPr>
          <a:xfrm>
            <a:off x="692112" y="2470638"/>
            <a:ext cx="2866754" cy="523220"/>
          </a:xfrm>
          <a:prstGeom prst="rect">
            <a:avLst/>
          </a:prstGeom>
          <a:noFill/>
        </p:spPr>
        <p:txBody>
          <a:bodyPr wrap="square" rtlCol="0">
            <a:spAutoFit/>
          </a:bodyPr>
          <a:lstStyle/>
          <a:p>
            <a:r>
              <a:rPr lang="en-US" sz="1400" dirty="0">
                <a:solidFill>
                  <a:srgbClr val="1D5271"/>
                </a:solidFill>
                <a:latin typeface="Arial Narrow" panose="020B0606020202030204" pitchFamily="34" charset="0"/>
                <a:ea typeface="Arial" charset="0"/>
                <a:cs typeface="Arial" charset="0"/>
              </a:rPr>
              <a:t>Second-line and Beyond for Patients with Contraindication for ICI</a:t>
            </a:r>
          </a:p>
        </p:txBody>
      </p:sp>
      <p:sp>
        <p:nvSpPr>
          <p:cNvPr id="6" name="TextBox 5">
            <a:extLst>
              <a:ext uri="{FF2B5EF4-FFF2-40B4-BE49-F238E27FC236}">
                <a16:creationId xmlns:a16="http://schemas.microsoft.com/office/drawing/2014/main" id="{B04B3B00-0B19-88B6-3474-49A77DF4D430}"/>
              </a:ext>
            </a:extLst>
          </p:cNvPr>
          <p:cNvSpPr txBox="1"/>
          <p:nvPr userDrawn="1"/>
        </p:nvSpPr>
        <p:spPr>
          <a:xfrm>
            <a:off x="685800" y="2021048"/>
            <a:ext cx="2866754" cy="461665"/>
          </a:xfrm>
          <a:prstGeom prst="rect">
            <a:avLst/>
          </a:prstGeom>
          <a:noFill/>
        </p:spPr>
        <p:txBody>
          <a:bodyPr wrap="square" rtlCol="0">
            <a:spAutoFit/>
          </a:bodyPr>
          <a:lstStyle/>
          <a:p>
            <a:r>
              <a:rPr lang="en-US" sz="2400" b="1" dirty="0">
                <a:solidFill>
                  <a:srgbClr val="1D5271"/>
                </a:solidFill>
                <a:latin typeface="Arial Narrow" panose="020B0606020202030204" pitchFamily="34" charset="0"/>
                <a:ea typeface="Arial" charset="0"/>
                <a:cs typeface="Arial" charset="0"/>
              </a:rPr>
              <a:t>Treatment</a:t>
            </a:r>
          </a:p>
        </p:txBody>
      </p:sp>
    </p:spTree>
    <p:extLst>
      <p:ext uri="{BB962C8B-B14F-4D97-AF65-F5344CB8AC3E}">
        <p14:creationId xmlns:p14="http://schemas.microsoft.com/office/powerpoint/2010/main" val="1735860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image" Target="../media/image2.jpe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4.jpe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4042546"/>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8">
            <a:alphaModFix/>
            <a:extLst>
              <a:ext uri="{28A0092B-C50C-407E-A947-70E740481C1C}">
                <a14:useLocalDpi xmlns:a14="http://schemas.microsoft.com/office/drawing/2010/main" val="0"/>
              </a:ext>
            </a:extLst>
          </a:blip>
          <a:srcRect b="1421"/>
          <a:stretch/>
        </p:blipFill>
        <p:spPr>
          <a:xfrm>
            <a:off x="29981" y="90535"/>
            <a:ext cx="12056395" cy="6685371"/>
          </a:xfrm>
          <a:prstGeom prst="rect">
            <a:avLst/>
          </a:prstGeom>
        </p:spPr>
      </p:pic>
    </p:spTree>
    <p:extLst>
      <p:ext uri="{BB962C8B-B14F-4D97-AF65-F5344CB8AC3E}">
        <p14:creationId xmlns:p14="http://schemas.microsoft.com/office/powerpoint/2010/main" val="31053508"/>
      </p:ext>
    </p:extLst>
  </p:cSld>
  <p:clrMap bg1="lt1" tx1="dk1" bg2="lt2" tx2="dk2" accent1="accent1" accent2="accent2" accent3="accent3" accent4="accent4" accent5="accent5" accent6="accent6" hlink="hlink" folHlink="folHlink"/>
  <p:sldLayoutIdLst>
    <p:sldLayoutId id="2147483657"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1C67A-5427-3491-9E91-16DCFFA5432D}"/>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b="1421"/>
          <a:stretch/>
        </p:blipFill>
        <p:spPr>
          <a:xfrm>
            <a:off x="29981" y="90535"/>
            <a:ext cx="12056395" cy="6685371"/>
          </a:xfrm>
          <a:prstGeom prst="rect">
            <a:avLst/>
          </a:prstGeom>
        </p:spPr>
      </p:pic>
      <p:pic>
        <p:nvPicPr>
          <p:cNvPr id="8" name="Picture 7"/>
          <p:cNvPicPr>
            <a:picLocks noChangeAspect="1"/>
          </p:cNvPicPr>
          <p:nvPr userDrawn="1"/>
        </p:nvPicPr>
        <p:blipFill rotWithShape="1">
          <a:blip r:embed="rId5">
            <a:alphaModFix/>
            <a:extLst>
              <a:ext uri="{28A0092B-C50C-407E-A947-70E740481C1C}">
                <a14:useLocalDpi xmlns:a14="http://schemas.microsoft.com/office/drawing/2010/main" val="0"/>
              </a:ext>
            </a:extLst>
          </a:blip>
          <a:srcRect l="60761"/>
          <a:stretch/>
        </p:blipFill>
        <p:spPr>
          <a:xfrm>
            <a:off x="7414846" y="4946"/>
            <a:ext cx="4777154" cy="6848108"/>
          </a:xfrm>
          <a:prstGeom prst="rect">
            <a:avLst/>
          </a:prstGeom>
        </p:spPr>
      </p:pic>
      <p:pic>
        <p:nvPicPr>
          <p:cNvPr id="3" name="Picture 2">
            <a:extLst>
              <a:ext uri="{FF2B5EF4-FFF2-40B4-BE49-F238E27FC236}">
                <a16:creationId xmlns:a16="http://schemas.microsoft.com/office/drawing/2014/main" id="{D22E9146-96AE-5CC0-F41C-68C3A8CAC0E3}"/>
              </a:ext>
            </a:extLst>
          </p:cNvPr>
          <p:cNvPicPr>
            <a:picLocks noChangeAspect="1"/>
          </p:cNvPicPr>
          <p:nvPr userDrawn="1"/>
        </p:nvPicPr>
        <p:blipFill rotWithShape="1">
          <a:blip r:embed="rId5">
            <a:alphaModFix/>
            <a:extLst>
              <a:ext uri="{28A0092B-C50C-407E-A947-70E740481C1C}">
                <a14:useLocalDpi xmlns:a14="http://schemas.microsoft.com/office/drawing/2010/main" val="0"/>
              </a:ext>
            </a:extLst>
          </a:blip>
          <a:srcRect r="67935" b="80057"/>
          <a:stretch/>
        </p:blipFill>
        <p:spPr>
          <a:xfrm>
            <a:off x="29981" y="82094"/>
            <a:ext cx="3861895" cy="1351052"/>
          </a:xfrm>
          <a:prstGeom prst="rect">
            <a:avLst/>
          </a:prstGeom>
        </p:spPr>
      </p:pic>
      <p:pic>
        <p:nvPicPr>
          <p:cNvPr id="4" name="Picture 3">
            <a:extLst>
              <a:ext uri="{FF2B5EF4-FFF2-40B4-BE49-F238E27FC236}">
                <a16:creationId xmlns:a16="http://schemas.microsoft.com/office/drawing/2014/main" id="{CE3151FC-A3D9-EAC1-6729-7754AA530B85}"/>
              </a:ext>
            </a:extLst>
          </p:cNvPr>
          <p:cNvPicPr>
            <a:picLocks noChangeAspect="1"/>
          </p:cNvPicPr>
          <p:nvPr userDrawn="1"/>
        </p:nvPicPr>
        <p:blipFill rotWithShape="1">
          <a:blip r:embed="rId4">
            <a:alphaModFix amt="29000"/>
            <a:extLst>
              <a:ext uri="{28A0092B-C50C-407E-A947-70E740481C1C}">
                <a14:useLocalDpi xmlns:a14="http://schemas.microsoft.com/office/drawing/2010/main" val="0"/>
              </a:ext>
            </a:extLst>
          </a:blip>
          <a:srcRect t="-1" r="47835" b="1421"/>
          <a:stretch/>
        </p:blipFill>
        <p:spPr>
          <a:xfrm>
            <a:off x="29980" y="82094"/>
            <a:ext cx="6289281" cy="6685371"/>
          </a:xfrm>
          <a:prstGeom prst="rect">
            <a:avLst/>
          </a:prstGeom>
        </p:spPr>
      </p:pic>
    </p:spTree>
    <p:extLst>
      <p:ext uri="{BB962C8B-B14F-4D97-AF65-F5344CB8AC3E}">
        <p14:creationId xmlns:p14="http://schemas.microsoft.com/office/powerpoint/2010/main" val="1499521380"/>
      </p:ext>
    </p:extLst>
  </p:cSld>
  <p:clrMap bg1="lt1" tx1="dk1" bg2="lt2" tx2="dk2" accent1="accent1" accent2="accent2" accent3="accent3" accent4="accent4" accent5="accent5" accent6="accent6" hlink="hlink" folHlink="folHlink"/>
  <p:sldLayoutIdLst>
    <p:sldLayoutId id="2147483653"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343222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83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7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64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FC8A936-DC66-7872-16F3-A834BCE8E6EE}"/>
              </a:ext>
            </a:extLst>
          </p:cNvPr>
          <p:cNvSpPr txBox="1"/>
          <p:nvPr/>
        </p:nvSpPr>
        <p:spPr>
          <a:xfrm>
            <a:off x="7272997" y="-68931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495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9F890CB-633D-08BF-451A-0ACFCB0F1C65}"/>
              </a:ext>
            </a:extLst>
          </p:cNvPr>
          <p:cNvSpPr txBox="1"/>
          <p:nvPr/>
        </p:nvSpPr>
        <p:spPr>
          <a:xfrm>
            <a:off x="8707902" y="-82999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5511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4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47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09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71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60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09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06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618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28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376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17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84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69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8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6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16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64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52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8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89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0452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AB7B4110EB5440BE5370393EC3050F" ma:contentTypeVersion="18" ma:contentTypeDescription="Create a new document." ma:contentTypeScope="" ma:versionID="eac825eebd126d1a2d5592eaaad598e1">
  <xsd:schema xmlns:xsd="http://www.w3.org/2001/XMLSchema" xmlns:xs="http://www.w3.org/2001/XMLSchema" xmlns:p="http://schemas.microsoft.com/office/2006/metadata/properties" xmlns:ns2="4fd04a78-78d1-47a2-b92f-84ee2b95f608" xmlns:ns3="235ff43d-26a7-42ea-a8c4-18be9aacb69b" targetNamespace="http://schemas.microsoft.com/office/2006/metadata/properties" ma:root="true" ma:fieldsID="a10dfadc84a3377ad494cbe5219091cb" ns2:_="" ns3:_="">
    <xsd:import namespace="4fd04a78-78d1-47a2-b92f-84ee2b95f608"/>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04a78-78d1-47a2-b92f-84ee2b95f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93a767d-f903-4650-9190-59bc6f85dd0d}"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d04a78-78d1-47a2-b92f-84ee2b95f608">
      <Terms xmlns="http://schemas.microsoft.com/office/infopath/2007/PartnerControls"/>
    </lcf76f155ced4ddcb4097134ff3c332f>
    <TaxCatchAll xmlns="235ff43d-26a7-42ea-a8c4-18be9aacb69b" xsi:nil="true"/>
    <SharedWithUsers xmlns="235ff43d-26a7-42ea-a8c4-18be9aacb69b">
      <UserInfo>
        <DisplayName>Claire BRAMLEY - ESMO</DisplayName>
        <AccountId>20</AccountId>
        <AccountType/>
      </UserInfo>
      <UserInfo>
        <DisplayName>Ioanna NTAI - ESMO</DisplayName>
        <AccountId>2981</AccountId>
        <AccountType/>
      </UserInfo>
      <UserInfo>
        <DisplayName>Francesco RHO - ESMO</DisplayName>
        <AccountId>27</AccountId>
        <AccountType/>
      </UserInfo>
      <UserInfo>
        <DisplayName>Valerie LAFOREST - ESMO</DisplayName>
        <AccountId>30</AccountId>
        <AccountType/>
      </UserInfo>
    </SharedWithUsers>
  </documentManagement>
</p:properties>
</file>

<file path=customXml/itemProps1.xml><?xml version="1.0" encoding="utf-8"?>
<ds:datastoreItem xmlns:ds="http://schemas.openxmlformats.org/officeDocument/2006/customXml" ds:itemID="{8854827E-572A-4428-BDC9-D7CB936DBFE3}">
  <ds:schemaRefs>
    <ds:schemaRef ds:uri="http://schemas.microsoft.com/sharepoint/v3/contenttype/forms"/>
  </ds:schemaRefs>
</ds:datastoreItem>
</file>

<file path=customXml/itemProps2.xml><?xml version="1.0" encoding="utf-8"?>
<ds:datastoreItem xmlns:ds="http://schemas.openxmlformats.org/officeDocument/2006/customXml" ds:itemID="{798BD78C-2CF5-419A-9ED8-2C414D7B8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04a78-78d1-47a2-b92f-84ee2b95f608"/>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86953-F586-4257-8CDD-FD9FF7BDDD12}">
  <ds:schemaRefs>
    <ds:schemaRef ds:uri="235ff43d-26a7-42ea-a8c4-18be9aacb69b"/>
    <ds:schemaRef ds:uri="4fd04a78-78d1-47a2-b92f-84ee2b95f6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Widescreen</PresentationFormat>
  <Paragraphs>46</Paragraphs>
  <Slides>28</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Arial Narrow</vt:lpstr>
      <vt:lpstr>Calibri</vt:lpstr>
      <vt:lpstr>Cambria Math</vt:lpstr>
      <vt:lpstr>Custom Design</vt:lpstr>
      <vt:lpstr>3_Custom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Living Guidelines slide set Non-Oncogene-addicted Metastatic NCSCLC</dc:title>
  <dc:creator>Francesco RHO - ESMO</dc:creator>
  <cp:lastModifiedBy>Francesco RHO - ESMO</cp:lastModifiedBy>
  <cp:revision>35</cp:revision>
  <dcterms:created xsi:type="dcterms:W3CDTF">2024-05-27T12:42:41Z</dcterms:created>
  <dcterms:modified xsi:type="dcterms:W3CDTF">2024-08-22T07:49:21Z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0x010100FDAB7B4110EB5440BE5370393EC3050F</vt:lpwstr>
  </property>
  <property fmtid="{D5CDD505-2E9C-101B-9397-08002B2CF9AE}" pid="3" name="MediaServiceImageTags">
    <vt:lpwstr/>
  </property>
</Properties>
</file>